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79" r:id="rId2"/>
    <p:sldId id="280" r:id="rId3"/>
    <p:sldId id="335" r:id="rId4"/>
    <p:sldId id="307" r:id="rId5"/>
    <p:sldId id="336" r:id="rId6"/>
    <p:sldId id="308" r:id="rId7"/>
    <p:sldId id="310" r:id="rId8"/>
    <p:sldId id="329" r:id="rId9"/>
    <p:sldId id="256" r:id="rId10"/>
    <p:sldId id="257" r:id="rId11"/>
    <p:sldId id="258" r:id="rId12"/>
    <p:sldId id="284" r:id="rId13"/>
    <p:sldId id="286" r:id="rId14"/>
    <p:sldId id="287" r:id="rId15"/>
    <p:sldId id="289" r:id="rId16"/>
    <p:sldId id="290" r:id="rId17"/>
    <p:sldId id="291" r:id="rId18"/>
    <p:sldId id="292" r:id="rId19"/>
    <p:sldId id="283" r:id="rId20"/>
    <p:sldId id="285" r:id="rId21"/>
    <p:sldId id="294" r:id="rId22"/>
    <p:sldId id="295" r:id="rId23"/>
    <p:sldId id="296" r:id="rId24"/>
    <p:sldId id="297" r:id="rId25"/>
    <p:sldId id="299" r:id="rId26"/>
    <p:sldId id="328" r:id="rId27"/>
    <p:sldId id="331" r:id="rId28"/>
    <p:sldId id="298" r:id="rId29"/>
    <p:sldId id="313" r:id="rId30"/>
    <p:sldId id="301" r:id="rId31"/>
    <p:sldId id="302" r:id="rId32"/>
    <p:sldId id="303" r:id="rId33"/>
    <p:sldId id="304" r:id="rId34"/>
    <p:sldId id="305" r:id="rId35"/>
    <p:sldId id="306" r:id="rId36"/>
    <p:sldId id="315" r:id="rId37"/>
    <p:sldId id="317" r:id="rId38"/>
    <p:sldId id="318" r:id="rId39"/>
    <p:sldId id="334" r:id="rId40"/>
    <p:sldId id="320" r:id="rId41"/>
    <p:sldId id="321" r:id="rId42"/>
    <p:sldId id="322" r:id="rId43"/>
    <p:sldId id="337" r:id="rId44"/>
    <p:sldId id="338" r:id="rId45"/>
    <p:sldId id="330" r:id="rId46"/>
    <p:sldId id="327" r:id="rId47"/>
    <p:sldId id="332" r:id="rId48"/>
    <p:sldId id="324" r:id="rId49"/>
    <p:sldId id="325" r:id="rId5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6C5"/>
    <a:srgbClr val="F7B528"/>
    <a:srgbClr val="EC38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429" autoAdjust="0"/>
  </p:normalViewPr>
  <p:slideViewPr>
    <p:cSldViewPr snapToGrid="0">
      <p:cViewPr varScale="1">
        <p:scale>
          <a:sx n="62" d="100"/>
          <a:sy n="62" d="100"/>
        </p:scale>
        <p:origin x="1488"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1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A3ACA5-630D-40C6-A6A8-F6601118A52B}" type="doc">
      <dgm:prSet loTypeId="urn:microsoft.com/office/officeart/2005/8/layout/chevron1" loCatId="process" qsTypeId="urn:microsoft.com/office/officeart/2005/8/quickstyle/simple1" qsCatId="simple" csTypeId="urn:microsoft.com/office/officeart/2005/8/colors/colorful1" csCatId="colorful" phldr="1"/>
      <dgm:spPr/>
    </dgm:pt>
    <dgm:pt modelId="{C6BEEEED-D759-42D1-805B-C404FCF72C05}">
      <dgm:prSet phldrT="[テキスト]"/>
      <dgm:spPr/>
      <dgm:t>
        <a:bodyPr/>
        <a:lstStyle/>
        <a:p>
          <a:r>
            <a:rPr kumimoji="1" lang="ja-JP" altLang="en-US" b="1" dirty="0" smtClean="0"/>
            <a:t>コア・コンピタンスとは何か。</a:t>
          </a:r>
          <a:endParaRPr kumimoji="1" lang="ja-JP" altLang="en-US" b="1" dirty="0"/>
        </a:p>
      </dgm:t>
    </dgm:pt>
    <dgm:pt modelId="{EFEAFD65-1338-4453-A186-BF953514DFD8}" type="parTrans" cxnId="{0359FAB6-2E7D-4984-B25A-2F98DB7ABE38}">
      <dgm:prSet/>
      <dgm:spPr/>
      <dgm:t>
        <a:bodyPr/>
        <a:lstStyle/>
        <a:p>
          <a:endParaRPr kumimoji="1" lang="ja-JP" altLang="en-US" b="1"/>
        </a:p>
      </dgm:t>
    </dgm:pt>
    <dgm:pt modelId="{F2D2E818-9E38-4995-9084-9C2E127FF54E}" type="sibTrans" cxnId="{0359FAB6-2E7D-4984-B25A-2F98DB7ABE38}">
      <dgm:prSet/>
      <dgm:spPr/>
      <dgm:t>
        <a:bodyPr/>
        <a:lstStyle/>
        <a:p>
          <a:endParaRPr kumimoji="1" lang="ja-JP" altLang="en-US" b="1"/>
        </a:p>
      </dgm:t>
    </dgm:pt>
    <dgm:pt modelId="{D0B611C4-B500-4F2C-B18C-73DD81983E8D}">
      <dgm:prSet phldrT="[テキスト]"/>
      <dgm:spPr/>
      <dgm:t>
        <a:bodyPr/>
        <a:lstStyle/>
        <a:p>
          <a:r>
            <a:rPr kumimoji="1" lang="ja-JP" altLang="en-US" b="1" dirty="0" smtClean="0"/>
            <a:t>現在のビジネスモデルは</a:t>
          </a:r>
          <a:r>
            <a:rPr kumimoji="1" lang="en-US" altLang="en-US" b="1" dirty="0" smtClean="0"/>
            <a:t>?</a:t>
          </a:r>
          <a:endParaRPr kumimoji="1" lang="ja-JP" altLang="en-US" b="1" dirty="0"/>
        </a:p>
      </dgm:t>
    </dgm:pt>
    <dgm:pt modelId="{820A561E-EE15-4C5B-8BA0-3F00EB93FDEE}" type="parTrans" cxnId="{2EFD1A58-CAA5-418A-8069-E062B4741C35}">
      <dgm:prSet/>
      <dgm:spPr/>
      <dgm:t>
        <a:bodyPr/>
        <a:lstStyle/>
        <a:p>
          <a:endParaRPr kumimoji="1" lang="ja-JP" altLang="en-US" b="1"/>
        </a:p>
      </dgm:t>
    </dgm:pt>
    <dgm:pt modelId="{617B942C-A396-4DB4-9120-13EEB54544B1}" type="sibTrans" cxnId="{2EFD1A58-CAA5-418A-8069-E062B4741C35}">
      <dgm:prSet/>
      <dgm:spPr/>
      <dgm:t>
        <a:bodyPr/>
        <a:lstStyle/>
        <a:p>
          <a:endParaRPr kumimoji="1" lang="ja-JP" altLang="en-US" b="1"/>
        </a:p>
      </dgm:t>
    </dgm:pt>
    <dgm:pt modelId="{1DB69AB7-ADA1-47C7-9105-15C1D6682466}">
      <dgm:prSet phldrT="[テキスト]"/>
      <dgm:spPr/>
      <dgm:t>
        <a:bodyPr/>
        <a:lstStyle/>
        <a:p>
          <a:r>
            <a:rPr kumimoji="1" lang="ja-JP" altLang="en-US" b="1" dirty="0" smtClean="0"/>
            <a:t>他に何がありますか</a:t>
          </a:r>
          <a:r>
            <a:rPr kumimoji="1" lang="en-US" altLang="en-US" b="1" dirty="0" smtClean="0"/>
            <a:t>?</a:t>
          </a:r>
          <a:endParaRPr kumimoji="1" lang="ja-JP" altLang="en-US" b="1" dirty="0"/>
        </a:p>
      </dgm:t>
    </dgm:pt>
    <dgm:pt modelId="{4F27F030-3877-4F84-A27D-A9C11BBAE3F8}" type="parTrans" cxnId="{8FCA49A4-DF53-46A7-BF4F-4D274F4B1B75}">
      <dgm:prSet/>
      <dgm:spPr/>
      <dgm:t>
        <a:bodyPr/>
        <a:lstStyle/>
        <a:p>
          <a:endParaRPr kumimoji="1" lang="ja-JP" altLang="en-US" b="1"/>
        </a:p>
      </dgm:t>
    </dgm:pt>
    <dgm:pt modelId="{B6CFA8D9-826A-4E13-920C-C72C65A84F6A}" type="sibTrans" cxnId="{8FCA49A4-DF53-46A7-BF4F-4D274F4B1B75}">
      <dgm:prSet/>
      <dgm:spPr/>
      <dgm:t>
        <a:bodyPr/>
        <a:lstStyle/>
        <a:p>
          <a:endParaRPr kumimoji="1" lang="ja-JP" altLang="en-US" b="1"/>
        </a:p>
      </dgm:t>
    </dgm:pt>
    <dgm:pt modelId="{9DD659D2-7C0A-4FF8-9109-3469ADAEC6CA}">
      <dgm:prSet phldrT="[テキスト]"/>
      <dgm:spPr/>
      <dgm:t>
        <a:bodyPr/>
        <a:lstStyle/>
        <a:p>
          <a:r>
            <a:rPr kumimoji="1" lang="ja-JP" altLang="en-US" b="1" dirty="0" smtClean="0"/>
            <a:t>どのようなお客様に販売しますか。</a:t>
          </a:r>
          <a:endParaRPr kumimoji="1" lang="ja-JP" altLang="en-US" b="1" dirty="0"/>
        </a:p>
      </dgm:t>
    </dgm:pt>
    <dgm:pt modelId="{F86E7F7D-3E41-411E-9BB2-E967AEC5190C}" type="parTrans" cxnId="{65F4DD28-77E5-458A-BBE8-886A8C422E51}">
      <dgm:prSet/>
      <dgm:spPr/>
      <dgm:t>
        <a:bodyPr/>
        <a:lstStyle/>
        <a:p>
          <a:endParaRPr kumimoji="1" lang="ja-JP" altLang="en-US" b="1"/>
        </a:p>
      </dgm:t>
    </dgm:pt>
    <dgm:pt modelId="{A645C0B4-3D81-4920-AF36-5A839179251B}" type="sibTrans" cxnId="{65F4DD28-77E5-458A-BBE8-886A8C422E51}">
      <dgm:prSet/>
      <dgm:spPr/>
      <dgm:t>
        <a:bodyPr/>
        <a:lstStyle/>
        <a:p>
          <a:endParaRPr kumimoji="1" lang="ja-JP" altLang="en-US" b="1"/>
        </a:p>
      </dgm:t>
    </dgm:pt>
    <dgm:pt modelId="{79685453-2F22-48BA-B609-A9CA27D08840}">
      <dgm:prSet phldrT="[テキスト]"/>
      <dgm:spPr/>
      <dgm:t>
        <a:bodyPr/>
        <a:lstStyle/>
        <a:p>
          <a:r>
            <a:rPr kumimoji="1" lang="ja-JP" altLang="en-US" b="1" dirty="0" smtClean="0"/>
            <a:t>他にはどんなチャンネルがありますか</a:t>
          </a:r>
          <a:r>
            <a:rPr kumimoji="1" lang="en-US" altLang="en-US" b="1" dirty="0" smtClean="0"/>
            <a:t>?</a:t>
          </a:r>
          <a:endParaRPr kumimoji="1" lang="ja-JP" altLang="en-US" b="1" dirty="0"/>
        </a:p>
      </dgm:t>
    </dgm:pt>
    <dgm:pt modelId="{1184D872-B36A-4D8A-95D9-E25D63B26041}" type="parTrans" cxnId="{ADFA8553-C4AD-4F98-B7CB-3CEC1CA3769E}">
      <dgm:prSet/>
      <dgm:spPr/>
      <dgm:t>
        <a:bodyPr/>
        <a:lstStyle/>
        <a:p>
          <a:endParaRPr kumimoji="1" lang="ja-JP" altLang="en-US" b="1"/>
        </a:p>
      </dgm:t>
    </dgm:pt>
    <dgm:pt modelId="{4681D5C8-EE3B-46F3-996F-E75BC34F4F2B}" type="sibTrans" cxnId="{ADFA8553-C4AD-4F98-B7CB-3CEC1CA3769E}">
      <dgm:prSet/>
      <dgm:spPr/>
      <dgm:t>
        <a:bodyPr/>
        <a:lstStyle/>
        <a:p>
          <a:endParaRPr kumimoji="1" lang="ja-JP" altLang="en-US" b="1"/>
        </a:p>
      </dgm:t>
    </dgm:pt>
    <dgm:pt modelId="{0EBE7FC8-4E0D-42F8-A5F5-94D664A4EAB0}" type="pres">
      <dgm:prSet presAssocID="{B2A3ACA5-630D-40C6-A6A8-F6601118A52B}" presName="Name0" presStyleCnt="0">
        <dgm:presLayoutVars>
          <dgm:dir/>
          <dgm:animLvl val="lvl"/>
          <dgm:resizeHandles val="exact"/>
        </dgm:presLayoutVars>
      </dgm:prSet>
      <dgm:spPr/>
    </dgm:pt>
    <dgm:pt modelId="{9B694E06-6022-4320-9A2F-A2D8D1ECB246}" type="pres">
      <dgm:prSet presAssocID="{C6BEEEED-D759-42D1-805B-C404FCF72C05}" presName="parTxOnly" presStyleLbl="node1" presStyleIdx="0" presStyleCnt="5">
        <dgm:presLayoutVars>
          <dgm:chMax val="0"/>
          <dgm:chPref val="0"/>
          <dgm:bulletEnabled val="1"/>
        </dgm:presLayoutVars>
      </dgm:prSet>
      <dgm:spPr/>
      <dgm:t>
        <a:bodyPr/>
        <a:lstStyle/>
        <a:p>
          <a:endParaRPr kumimoji="1" lang="ja-JP" altLang="en-US"/>
        </a:p>
      </dgm:t>
    </dgm:pt>
    <dgm:pt modelId="{B07B9482-6B0C-48D5-A80F-3F4C603B3D5E}" type="pres">
      <dgm:prSet presAssocID="{F2D2E818-9E38-4995-9084-9C2E127FF54E}" presName="parTxOnlySpace" presStyleCnt="0"/>
      <dgm:spPr/>
    </dgm:pt>
    <dgm:pt modelId="{234C3DDD-7A20-4B6E-8050-F3D86F332614}" type="pres">
      <dgm:prSet presAssocID="{D0B611C4-B500-4F2C-B18C-73DD81983E8D}" presName="parTxOnly" presStyleLbl="node1" presStyleIdx="1" presStyleCnt="5">
        <dgm:presLayoutVars>
          <dgm:chMax val="0"/>
          <dgm:chPref val="0"/>
          <dgm:bulletEnabled val="1"/>
        </dgm:presLayoutVars>
      </dgm:prSet>
      <dgm:spPr/>
      <dgm:t>
        <a:bodyPr/>
        <a:lstStyle/>
        <a:p>
          <a:endParaRPr kumimoji="1" lang="ja-JP" altLang="en-US"/>
        </a:p>
      </dgm:t>
    </dgm:pt>
    <dgm:pt modelId="{06E47E20-FCA2-4B72-9831-7DED551FDE6A}" type="pres">
      <dgm:prSet presAssocID="{617B942C-A396-4DB4-9120-13EEB54544B1}" presName="parTxOnlySpace" presStyleCnt="0"/>
      <dgm:spPr/>
    </dgm:pt>
    <dgm:pt modelId="{58BA6B6B-553F-487E-967A-17984B18D6FC}" type="pres">
      <dgm:prSet presAssocID="{1DB69AB7-ADA1-47C7-9105-15C1D6682466}" presName="parTxOnly" presStyleLbl="node1" presStyleIdx="2" presStyleCnt="5">
        <dgm:presLayoutVars>
          <dgm:chMax val="0"/>
          <dgm:chPref val="0"/>
          <dgm:bulletEnabled val="1"/>
        </dgm:presLayoutVars>
      </dgm:prSet>
      <dgm:spPr/>
      <dgm:t>
        <a:bodyPr/>
        <a:lstStyle/>
        <a:p>
          <a:endParaRPr kumimoji="1" lang="ja-JP" altLang="en-US"/>
        </a:p>
      </dgm:t>
    </dgm:pt>
    <dgm:pt modelId="{42A1789D-1D0E-4189-B1BA-DE6D8CFDA706}" type="pres">
      <dgm:prSet presAssocID="{B6CFA8D9-826A-4E13-920C-C72C65A84F6A}" presName="parTxOnlySpace" presStyleCnt="0"/>
      <dgm:spPr/>
    </dgm:pt>
    <dgm:pt modelId="{C9F71060-E44E-4562-A01B-9140C1C1B7B9}" type="pres">
      <dgm:prSet presAssocID="{79685453-2F22-48BA-B609-A9CA27D08840}" presName="parTxOnly" presStyleLbl="node1" presStyleIdx="3" presStyleCnt="5">
        <dgm:presLayoutVars>
          <dgm:chMax val="0"/>
          <dgm:chPref val="0"/>
          <dgm:bulletEnabled val="1"/>
        </dgm:presLayoutVars>
      </dgm:prSet>
      <dgm:spPr/>
      <dgm:t>
        <a:bodyPr/>
        <a:lstStyle/>
        <a:p>
          <a:endParaRPr kumimoji="1" lang="ja-JP" altLang="en-US"/>
        </a:p>
      </dgm:t>
    </dgm:pt>
    <dgm:pt modelId="{50B20E23-D39F-48B0-9D99-C9A2270DFA71}" type="pres">
      <dgm:prSet presAssocID="{4681D5C8-EE3B-46F3-996F-E75BC34F4F2B}" presName="parTxOnlySpace" presStyleCnt="0"/>
      <dgm:spPr/>
    </dgm:pt>
    <dgm:pt modelId="{9F2A751C-5121-4808-BC80-854DEE5E731D}" type="pres">
      <dgm:prSet presAssocID="{9DD659D2-7C0A-4FF8-9109-3469ADAEC6CA}" presName="parTxOnly" presStyleLbl="node1" presStyleIdx="4" presStyleCnt="5">
        <dgm:presLayoutVars>
          <dgm:chMax val="0"/>
          <dgm:chPref val="0"/>
          <dgm:bulletEnabled val="1"/>
        </dgm:presLayoutVars>
      </dgm:prSet>
      <dgm:spPr/>
      <dgm:t>
        <a:bodyPr/>
        <a:lstStyle/>
        <a:p>
          <a:endParaRPr kumimoji="1" lang="ja-JP" altLang="en-US"/>
        </a:p>
      </dgm:t>
    </dgm:pt>
  </dgm:ptLst>
  <dgm:cxnLst>
    <dgm:cxn modelId="{65F4DD28-77E5-458A-BBE8-886A8C422E51}" srcId="{B2A3ACA5-630D-40C6-A6A8-F6601118A52B}" destId="{9DD659D2-7C0A-4FF8-9109-3469ADAEC6CA}" srcOrd="4" destOrd="0" parTransId="{F86E7F7D-3E41-411E-9BB2-E967AEC5190C}" sibTransId="{A645C0B4-3D81-4920-AF36-5A839179251B}"/>
    <dgm:cxn modelId="{720C750F-B582-49E9-98FA-AAB731DBE578}" type="presOf" srcId="{9DD659D2-7C0A-4FF8-9109-3469ADAEC6CA}" destId="{9F2A751C-5121-4808-BC80-854DEE5E731D}" srcOrd="0" destOrd="0" presId="urn:microsoft.com/office/officeart/2005/8/layout/chevron1"/>
    <dgm:cxn modelId="{2EFD1A58-CAA5-418A-8069-E062B4741C35}" srcId="{B2A3ACA5-630D-40C6-A6A8-F6601118A52B}" destId="{D0B611C4-B500-4F2C-B18C-73DD81983E8D}" srcOrd="1" destOrd="0" parTransId="{820A561E-EE15-4C5B-8BA0-3F00EB93FDEE}" sibTransId="{617B942C-A396-4DB4-9120-13EEB54544B1}"/>
    <dgm:cxn modelId="{19177CFE-FFC5-4F13-9D8A-F7FF8C8FD8ED}" type="presOf" srcId="{D0B611C4-B500-4F2C-B18C-73DD81983E8D}" destId="{234C3DDD-7A20-4B6E-8050-F3D86F332614}" srcOrd="0" destOrd="0" presId="urn:microsoft.com/office/officeart/2005/8/layout/chevron1"/>
    <dgm:cxn modelId="{9B145AAD-E6B3-4527-A4A3-A407CFC9B1E5}" type="presOf" srcId="{1DB69AB7-ADA1-47C7-9105-15C1D6682466}" destId="{58BA6B6B-553F-487E-967A-17984B18D6FC}" srcOrd="0" destOrd="0" presId="urn:microsoft.com/office/officeart/2005/8/layout/chevron1"/>
    <dgm:cxn modelId="{10F6F4FA-1C33-4D2C-AA2B-80A5CF7E3DCE}" type="presOf" srcId="{B2A3ACA5-630D-40C6-A6A8-F6601118A52B}" destId="{0EBE7FC8-4E0D-42F8-A5F5-94D664A4EAB0}" srcOrd="0" destOrd="0" presId="urn:microsoft.com/office/officeart/2005/8/layout/chevron1"/>
    <dgm:cxn modelId="{ADFA8553-C4AD-4F98-B7CB-3CEC1CA3769E}" srcId="{B2A3ACA5-630D-40C6-A6A8-F6601118A52B}" destId="{79685453-2F22-48BA-B609-A9CA27D08840}" srcOrd="3" destOrd="0" parTransId="{1184D872-B36A-4D8A-95D9-E25D63B26041}" sibTransId="{4681D5C8-EE3B-46F3-996F-E75BC34F4F2B}"/>
    <dgm:cxn modelId="{8FCA49A4-DF53-46A7-BF4F-4D274F4B1B75}" srcId="{B2A3ACA5-630D-40C6-A6A8-F6601118A52B}" destId="{1DB69AB7-ADA1-47C7-9105-15C1D6682466}" srcOrd="2" destOrd="0" parTransId="{4F27F030-3877-4F84-A27D-A9C11BBAE3F8}" sibTransId="{B6CFA8D9-826A-4E13-920C-C72C65A84F6A}"/>
    <dgm:cxn modelId="{C3AFD07F-9A93-46D3-BAFB-0295A12F0567}" type="presOf" srcId="{79685453-2F22-48BA-B609-A9CA27D08840}" destId="{C9F71060-E44E-4562-A01B-9140C1C1B7B9}" srcOrd="0" destOrd="0" presId="urn:microsoft.com/office/officeart/2005/8/layout/chevron1"/>
    <dgm:cxn modelId="{0359FAB6-2E7D-4984-B25A-2F98DB7ABE38}" srcId="{B2A3ACA5-630D-40C6-A6A8-F6601118A52B}" destId="{C6BEEEED-D759-42D1-805B-C404FCF72C05}" srcOrd="0" destOrd="0" parTransId="{EFEAFD65-1338-4453-A186-BF953514DFD8}" sibTransId="{F2D2E818-9E38-4995-9084-9C2E127FF54E}"/>
    <dgm:cxn modelId="{601CE72A-D584-4997-AD11-1C74CE428DAB}" type="presOf" srcId="{C6BEEEED-D759-42D1-805B-C404FCF72C05}" destId="{9B694E06-6022-4320-9A2F-A2D8D1ECB246}" srcOrd="0" destOrd="0" presId="urn:microsoft.com/office/officeart/2005/8/layout/chevron1"/>
    <dgm:cxn modelId="{B40023E5-BA7C-4621-BFCD-EDDFB2D1F581}" type="presParOf" srcId="{0EBE7FC8-4E0D-42F8-A5F5-94D664A4EAB0}" destId="{9B694E06-6022-4320-9A2F-A2D8D1ECB246}" srcOrd="0" destOrd="0" presId="urn:microsoft.com/office/officeart/2005/8/layout/chevron1"/>
    <dgm:cxn modelId="{A0C1943A-BABA-4A77-BDB5-D85139A64B0B}" type="presParOf" srcId="{0EBE7FC8-4E0D-42F8-A5F5-94D664A4EAB0}" destId="{B07B9482-6B0C-48D5-A80F-3F4C603B3D5E}" srcOrd="1" destOrd="0" presId="urn:microsoft.com/office/officeart/2005/8/layout/chevron1"/>
    <dgm:cxn modelId="{11E396DB-B939-4791-9553-9EF1B99E6C25}" type="presParOf" srcId="{0EBE7FC8-4E0D-42F8-A5F5-94D664A4EAB0}" destId="{234C3DDD-7A20-4B6E-8050-F3D86F332614}" srcOrd="2" destOrd="0" presId="urn:microsoft.com/office/officeart/2005/8/layout/chevron1"/>
    <dgm:cxn modelId="{61A9F84F-0A3A-43A3-93FC-5414C5FFF6CC}" type="presParOf" srcId="{0EBE7FC8-4E0D-42F8-A5F5-94D664A4EAB0}" destId="{06E47E20-FCA2-4B72-9831-7DED551FDE6A}" srcOrd="3" destOrd="0" presId="urn:microsoft.com/office/officeart/2005/8/layout/chevron1"/>
    <dgm:cxn modelId="{298FBBD7-09A8-4296-8685-80AA9E41B307}" type="presParOf" srcId="{0EBE7FC8-4E0D-42F8-A5F5-94D664A4EAB0}" destId="{58BA6B6B-553F-487E-967A-17984B18D6FC}" srcOrd="4" destOrd="0" presId="urn:microsoft.com/office/officeart/2005/8/layout/chevron1"/>
    <dgm:cxn modelId="{C16780C2-178F-4A1A-88F7-BCCB088EB9FF}" type="presParOf" srcId="{0EBE7FC8-4E0D-42F8-A5F5-94D664A4EAB0}" destId="{42A1789D-1D0E-4189-B1BA-DE6D8CFDA706}" srcOrd="5" destOrd="0" presId="urn:microsoft.com/office/officeart/2005/8/layout/chevron1"/>
    <dgm:cxn modelId="{6E0A3C9B-C15E-4F72-84C2-C8A1396A0B9E}" type="presParOf" srcId="{0EBE7FC8-4E0D-42F8-A5F5-94D664A4EAB0}" destId="{C9F71060-E44E-4562-A01B-9140C1C1B7B9}" srcOrd="6" destOrd="0" presId="urn:microsoft.com/office/officeart/2005/8/layout/chevron1"/>
    <dgm:cxn modelId="{0F3918B2-F53C-4984-972F-DD5A1A09B4E2}" type="presParOf" srcId="{0EBE7FC8-4E0D-42F8-A5F5-94D664A4EAB0}" destId="{50B20E23-D39F-48B0-9D99-C9A2270DFA71}" srcOrd="7" destOrd="0" presId="urn:microsoft.com/office/officeart/2005/8/layout/chevron1"/>
    <dgm:cxn modelId="{7CCBF07A-7B15-4B88-AC9C-2A2B50348BA0}" type="presParOf" srcId="{0EBE7FC8-4E0D-42F8-A5F5-94D664A4EAB0}" destId="{9F2A751C-5121-4808-BC80-854DEE5E731D}"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A3ACA5-630D-40C6-A6A8-F6601118A52B}" type="doc">
      <dgm:prSet loTypeId="urn:microsoft.com/office/officeart/2005/8/layout/chevron1" loCatId="process" qsTypeId="urn:microsoft.com/office/officeart/2005/8/quickstyle/simple1" qsCatId="simple" csTypeId="urn:microsoft.com/office/officeart/2005/8/colors/colorful5" csCatId="colorful" phldr="1"/>
      <dgm:spPr/>
    </dgm:pt>
    <dgm:pt modelId="{C6BEEEED-D759-42D1-805B-C404FCF72C05}">
      <dgm:prSet phldrT="[テキスト]" custT="1"/>
      <dgm:spPr/>
      <dgm:t>
        <a:bodyPr/>
        <a:lstStyle/>
        <a:p>
          <a:r>
            <a:rPr kumimoji="1" lang="ja-JP" altLang="en-US" sz="1100" b="1" dirty="0" smtClean="0"/>
            <a:t>どのような顧客を求めているか。彼らの優先順位は何ですか</a:t>
          </a:r>
          <a:r>
            <a:rPr kumimoji="1" lang="en-US" altLang="en-US" sz="1100" b="1" dirty="0" smtClean="0"/>
            <a:t>?</a:t>
          </a:r>
          <a:endParaRPr kumimoji="1" lang="ja-JP" altLang="en-US" sz="1100" b="1" dirty="0"/>
        </a:p>
      </dgm:t>
    </dgm:pt>
    <dgm:pt modelId="{EFEAFD65-1338-4453-A186-BF953514DFD8}" type="parTrans" cxnId="{0359FAB6-2E7D-4984-B25A-2F98DB7ABE38}">
      <dgm:prSet/>
      <dgm:spPr/>
      <dgm:t>
        <a:bodyPr/>
        <a:lstStyle/>
        <a:p>
          <a:endParaRPr kumimoji="1" lang="ja-JP" altLang="en-US" sz="1800" b="1"/>
        </a:p>
      </dgm:t>
    </dgm:pt>
    <dgm:pt modelId="{F2D2E818-9E38-4995-9084-9C2E127FF54E}" type="sibTrans" cxnId="{0359FAB6-2E7D-4984-B25A-2F98DB7ABE38}">
      <dgm:prSet/>
      <dgm:spPr/>
      <dgm:t>
        <a:bodyPr/>
        <a:lstStyle/>
        <a:p>
          <a:endParaRPr kumimoji="1" lang="ja-JP" altLang="en-US" sz="1800" b="1"/>
        </a:p>
      </dgm:t>
    </dgm:pt>
    <dgm:pt modelId="{D0B611C4-B500-4F2C-B18C-73DD81983E8D}">
      <dgm:prSet phldrT="[テキスト]" custT="1"/>
      <dgm:spPr/>
      <dgm:t>
        <a:bodyPr/>
        <a:lstStyle/>
        <a:p>
          <a:r>
            <a:rPr kumimoji="1" lang="ja-JP" altLang="en-US" sz="1100" b="1" dirty="0" smtClean="0"/>
            <a:t>これらの優先事項を満たすためにどのようなエコシステムが存在するのか</a:t>
          </a:r>
          <a:r>
            <a:rPr kumimoji="1" lang="en-US" altLang="en-US" sz="1100" b="1" dirty="0" smtClean="0"/>
            <a:t>?</a:t>
          </a:r>
          <a:endParaRPr kumimoji="1" lang="ja-JP" altLang="en-US" sz="1100" b="1" dirty="0"/>
        </a:p>
      </dgm:t>
    </dgm:pt>
    <dgm:pt modelId="{820A561E-EE15-4C5B-8BA0-3F00EB93FDEE}" type="parTrans" cxnId="{2EFD1A58-CAA5-418A-8069-E062B4741C35}">
      <dgm:prSet/>
      <dgm:spPr/>
      <dgm:t>
        <a:bodyPr/>
        <a:lstStyle/>
        <a:p>
          <a:endParaRPr kumimoji="1" lang="ja-JP" altLang="en-US" sz="1800" b="1"/>
        </a:p>
      </dgm:t>
    </dgm:pt>
    <dgm:pt modelId="{617B942C-A396-4DB4-9120-13EEB54544B1}" type="sibTrans" cxnId="{2EFD1A58-CAA5-418A-8069-E062B4741C35}">
      <dgm:prSet/>
      <dgm:spPr/>
      <dgm:t>
        <a:bodyPr/>
        <a:lstStyle/>
        <a:p>
          <a:endParaRPr kumimoji="1" lang="ja-JP" altLang="en-US" sz="1800" b="1"/>
        </a:p>
      </dgm:t>
    </dgm:pt>
    <dgm:pt modelId="{1DB69AB7-ADA1-47C7-9105-15C1D6682466}">
      <dgm:prSet phldrT="[テキスト]" custT="1"/>
      <dgm:spPr/>
      <dgm:t>
        <a:bodyPr/>
        <a:lstStyle/>
        <a:p>
          <a:r>
            <a:rPr kumimoji="1" lang="ja-JP" altLang="en-US" sz="1100" b="1" dirty="0" smtClean="0"/>
            <a:t>何を提供できますか</a:t>
          </a:r>
          <a:r>
            <a:rPr kumimoji="1" lang="en-US" altLang="en-US" sz="1100" b="1" dirty="0" smtClean="0"/>
            <a:t>?</a:t>
          </a:r>
          <a:endParaRPr kumimoji="1" lang="ja-JP" altLang="en-US" sz="1100" b="1" dirty="0"/>
        </a:p>
      </dgm:t>
    </dgm:pt>
    <dgm:pt modelId="{4F27F030-3877-4F84-A27D-A9C11BBAE3F8}" type="parTrans" cxnId="{8FCA49A4-DF53-46A7-BF4F-4D274F4B1B75}">
      <dgm:prSet/>
      <dgm:spPr/>
      <dgm:t>
        <a:bodyPr/>
        <a:lstStyle/>
        <a:p>
          <a:endParaRPr kumimoji="1" lang="ja-JP" altLang="en-US" sz="1800" b="1"/>
        </a:p>
      </dgm:t>
    </dgm:pt>
    <dgm:pt modelId="{B6CFA8D9-826A-4E13-920C-C72C65A84F6A}" type="sibTrans" cxnId="{8FCA49A4-DF53-46A7-BF4F-4D274F4B1B75}">
      <dgm:prSet/>
      <dgm:spPr/>
      <dgm:t>
        <a:bodyPr/>
        <a:lstStyle/>
        <a:p>
          <a:endParaRPr kumimoji="1" lang="ja-JP" altLang="en-US" sz="1800" b="1"/>
        </a:p>
      </dgm:t>
    </dgm:pt>
    <dgm:pt modelId="{9DD659D2-7C0A-4FF8-9109-3469ADAEC6CA}">
      <dgm:prSet phldrT="[テキスト]" custT="1"/>
      <dgm:spPr/>
      <dgm:t>
        <a:bodyPr/>
        <a:lstStyle/>
        <a:p>
          <a:r>
            <a:rPr kumimoji="1" lang="ja-JP" altLang="en-US" sz="1100" b="1" dirty="0" smtClean="0"/>
            <a:t>その設計を実行するには何が必要ですか</a:t>
          </a:r>
          <a:r>
            <a:rPr kumimoji="1" lang="en-US" altLang="en-US" sz="1100" b="1" dirty="0" smtClean="0"/>
            <a:t>?</a:t>
          </a:r>
          <a:endParaRPr kumimoji="1" lang="ja-JP" altLang="en-US" sz="1100" b="1" dirty="0"/>
        </a:p>
      </dgm:t>
    </dgm:pt>
    <dgm:pt modelId="{F86E7F7D-3E41-411E-9BB2-E967AEC5190C}" type="parTrans" cxnId="{65F4DD28-77E5-458A-BBE8-886A8C422E51}">
      <dgm:prSet/>
      <dgm:spPr/>
      <dgm:t>
        <a:bodyPr/>
        <a:lstStyle/>
        <a:p>
          <a:endParaRPr kumimoji="1" lang="ja-JP" altLang="en-US" sz="1800" b="1"/>
        </a:p>
      </dgm:t>
    </dgm:pt>
    <dgm:pt modelId="{A645C0B4-3D81-4920-AF36-5A839179251B}" type="sibTrans" cxnId="{65F4DD28-77E5-458A-BBE8-886A8C422E51}">
      <dgm:prSet/>
      <dgm:spPr/>
      <dgm:t>
        <a:bodyPr/>
        <a:lstStyle/>
        <a:p>
          <a:endParaRPr kumimoji="1" lang="ja-JP" altLang="en-US" sz="1800" b="1"/>
        </a:p>
      </dgm:t>
    </dgm:pt>
    <dgm:pt modelId="{79685453-2F22-48BA-B609-A9CA27D08840}">
      <dgm:prSet phldrT="[テキスト]" custT="1"/>
      <dgm:spPr/>
      <dgm:t>
        <a:bodyPr/>
        <a:lstStyle/>
        <a:p>
          <a:r>
            <a:rPr kumimoji="1" lang="ja-JP" altLang="en-US" sz="1100" b="1" dirty="0" smtClean="0"/>
            <a:t>どのようなビジネス・デザインが利益を生み出すだろうか。</a:t>
          </a:r>
          <a:endParaRPr kumimoji="1" lang="ja-JP" altLang="en-US" sz="1100" b="1" dirty="0"/>
        </a:p>
      </dgm:t>
    </dgm:pt>
    <dgm:pt modelId="{1184D872-B36A-4D8A-95D9-E25D63B26041}" type="parTrans" cxnId="{ADFA8553-C4AD-4F98-B7CB-3CEC1CA3769E}">
      <dgm:prSet/>
      <dgm:spPr/>
      <dgm:t>
        <a:bodyPr/>
        <a:lstStyle/>
        <a:p>
          <a:endParaRPr kumimoji="1" lang="ja-JP" altLang="en-US" sz="1800" b="1"/>
        </a:p>
      </dgm:t>
    </dgm:pt>
    <dgm:pt modelId="{4681D5C8-EE3B-46F3-996F-E75BC34F4F2B}" type="sibTrans" cxnId="{ADFA8553-C4AD-4F98-B7CB-3CEC1CA3769E}">
      <dgm:prSet/>
      <dgm:spPr/>
      <dgm:t>
        <a:bodyPr/>
        <a:lstStyle/>
        <a:p>
          <a:endParaRPr kumimoji="1" lang="ja-JP" altLang="en-US" sz="1800" b="1"/>
        </a:p>
      </dgm:t>
    </dgm:pt>
    <dgm:pt modelId="{0EBE7FC8-4E0D-42F8-A5F5-94D664A4EAB0}" type="pres">
      <dgm:prSet presAssocID="{B2A3ACA5-630D-40C6-A6A8-F6601118A52B}" presName="Name0" presStyleCnt="0">
        <dgm:presLayoutVars>
          <dgm:dir/>
          <dgm:animLvl val="lvl"/>
          <dgm:resizeHandles val="exact"/>
        </dgm:presLayoutVars>
      </dgm:prSet>
      <dgm:spPr/>
    </dgm:pt>
    <dgm:pt modelId="{9B694E06-6022-4320-9A2F-A2D8D1ECB246}" type="pres">
      <dgm:prSet presAssocID="{C6BEEEED-D759-42D1-805B-C404FCF72C05}" presName="parTxOnly" presStyleLbl="node1" presStyleIdx="0" presStyleCnt="5">
        <dgm:presLayoutVars>
          <dgm:chMax val="0"/>
          <dgm:chPref val="0"/>
          <dgm:bulletEnabled val="1"/>
        </dgm:presLayoutVars>
      </dgm:prSet>
      <dgm:spPr/>
      <dgm:t>
        <a:bodyPr/>
        <a:lstStyle/>
        <a:p>
          <a:endParaRPr kumimoji="1" lang="ja-JP" altLang="en-US"/>
        </a:p>
      </dgm:t>
    </dgm:pt>
    <dgm:pt modelId="{B07B9482-6B0C-48D5-A80F-3F4C603B3D5E}" type="pres">
      <dgm:prSet presAssocID="{F2D2E818-9E38-4995-9084-9C2E127FF54E}" presName="parTxOnlySpace" presStyleCnt="0"/>
      <dgm:spPr/>
    </dgm:pt>
    <dgm:pt modelId="{234C3DDD-7A20-4B6E-8050-F3D86F332614}" type="pres">
      <dgm:prSet presAssocID="{D0B611C4-B500-4F2C-B18C-73DD81983E8D}" presName="parTxOnly" presStyleLbl="node1" presStyleIdx="1" presStyleCnt="5">
        <dgm:presLayoutVars>
          <dgm:chMax val="0"/>
          <dgm:chPref val="0"/>
          <dgm:bulletEnabled val="1"/>
        </dgm:presLayoutVars>
      </dgm:prSet>
      <dgm:spPr/>
      <dgm:t>
        <a:bodyPr/>
        <a:lstStyle/>
        <a:p>
          <a:endParaRPr kumimoji="1" lang="ja-JP" altLang="en-US"/>
        </a:p>
      </dgm:t>
    </dgm:pt>
    <dgm:pt modelId="{06E47E20-FCA2-4B72-9831-7DED551FDE6A}" type="pres">
      <dgm:prSet presAssocID="{617B942C-A396-4DB4-9120-13EEB54544B1}" presName="parTxOnlySpace" presStyleCnt="0"/>
      <dgm:spPr/>
    </dgm:pt>
    <dgm:pt modelId="{58BA6B6B-553F-487E-967A-17984B18D6FC}" type="pres">
      <dgm:prSet presAssocID="{1DB69AB7-ADA1-47C7-9105-15C1D6682466}" presName="parTxOnly" presStyleLbl="node1" presStyleIdx="2" presStyleCnt="5">
        <dgm:presLayoutVars>
          <dgm:chMax val="0"/>
          <dgm:chPref val="0"/>
          <dgm:bulletEnabled val="1"/>
        </dgm:presLayoutVars>
      </dgm:prSet>
      <dgm:spPr/>
      <dgm:t>
        <a:bodyPr/>
        <a:lstStyle/>
        <a:p>
          <a:endParaRPr kumimoji="1" lang="ja-JP" altLang="en-US"/>
        </a:p>
      </dgm:t>
    </dgm:pt>
    <dgm:pt modelId="{42A1789D-1D0E-4189-B1BA-DE6D8CFDA706}" type="pres">
      <dgm:prSet presAssocID="{B6CFA8D9-826A-4E13-920C-C72C65A84F6A}" presName="parTxOnlySpace" presStyleCnt="0"/>
      <dgm:spPr/>
    </dgm:pt>
    <dgm:pt modelId="{C9F71060-E44E-4562-A01B-9140C1C1B7B9}" type="pres">
      <dgm:prSet presAssocID="{79685453-2F22-48BA-B609-A9CA27D08840}" presName="parTxOnly" presStyleLbl="node1" presStyleIdx="3" presStyleCnt="5">
        <dgm:presLayoutVars>
          <dgm:chMax val="0"/>
          <dgm:chPref val="0"/>
          <dgm:bulletEnabled val="1"/>
        </dgm:presLayoutVars>
      </dgm:prSet>
      <dgm:spPr/>
      <dgm:t>
        <a:bodyPr/>
        <a:lstStyle/>
        <a:p>
          <a:endParaRPr kumimoji="1" lang="ja-JP" altLang="en-US"/>
        </a:p>
      </dgm:t>
    </dgm:pt>
    <dgm:pt modelId="{50B20E23-D39F-48B0-9D99-C9A2270DFA71}" type="pres">
      <dgm:prSet presAssocID="{4681D5C8-EE3B-46F3-996F-E75BC34F4F2B}" presName="parTxOnlySpace" presStyleCnt="0"/>
      <dgm:spPr/>
    </dgm:pt>
    <dgm:pt modelId="{9F2A751C-5121-4808-BC80-854DEE5E731D}" type="pres">
      <dgm:prSet presAssocID="{9DD659D2-7C0A-4FF8-9109-3469ADAEC6CA}" presName="parTxOnly" presStyleLbl="node1" presStyleIdx="4" presStyleCnt="5">
        <dgm:presLayoutVars>
          <dgm:chMax val="0"/>
          <dgm:chPref val="0"/>
          <dgm:bulletEnabled val="1"/>
        </dgm:presLayoutVars>
      </dgm:prSet>
      <dgm:spPr/>
      <dgm:t>
        <a:bodyPr/>
        <a:lstStyle/>
        <a:p>
          <a:endParaRPr kumimoji="1" lang="ja-JP" altLang="en-US"/>
        </a:p>
      </dgm:t>
    </dgm:pt>
  </dgm:ptLst>
  <dgm:cxnLst>
    <dgm:cxn modelId="{65F4DD28-77E5-458A-BBE8-886A8C422E51}" srcId="{B2A3ACA5-630D-40C6-A6A8-F6601118A52B}" destId="{9DD659D2-7C0A-4FF8-9109-3469ADAEC6CA}" srcOrd="4" destOrd="0" parTransId="{F86E7F7D-3E41-411E-9BB2-E967AEC5190C}" sibTransId="{A645C0B4-3D81-4920-AF36-5A839179251B}"/>
    <dgm:cxn modelId="{720C750F-B582-49E9-98FA-AAB731DBE578}" type="presOf" srcId="{9DD659D2-7C0A-4FF8-9109-3469ADAEC6CA}" destId="{9F2A751C-5121-4808-BC80-854DEE5E731D}" srcOrd="0" destOrd="0" presId="urn:microsoft.com/office/officeart/2005/8/layout/chevron1"/>
    <dgm:cxn modelId="{2EFD1A58-CAA5-418A-8069-E062B4741C35}" srcId="{B2A3ACA5-630D-40C6-A6A8-F6601118A52B}" destId="{D0B611C4-B500-4F2C-B18C-73DD81983E8D}" srcOrd="1" destOrd="0" parTransId="{820A561E-EE15-4C5B-8BA0-3F00EB93FDEE}" sibTransId="{617B942C-A396-4DB4-9120-13EEB54544B1}"/>
    <dgm:cxn modelId="{19177CFE-FFC5-4F13-9D8A-F7FF8C8FD8ED}" type="presOf" srcId="{D0B611C4-B500-4F2C-B18C-73DD81983E8D}" destId="{234C3DDD-7A20-4B6E-8050-F3D86F332614}" srcOrd="0" destOrd="0" presId="urn:microsoft.com/office/officeart/2005/8/layout/chevron1"/>
    <dgm:cxn modelId="{9B145AAD-E6B3-4527-A4A3-A407CFC9B1E5}" type="presOf" srcId="{1DB69AB7-ADA1-47C7-9105-15C1D6682466}" destId="{58BA6B6B-553F-487E-967A-17984B18D6FC}" srcOrd="0" destOrd="0" presId="urn:microsoft.com/office/officeart/2005/8/layout/chevron1"/>
    <dgm:cxn modelId="{10F6F4FA-1C33-4D2C-AA2B-80A5CF7E3DCE}" type="presOf" srcId="{B2A3ACA5-630D-40C6-A6A8-F6601118A52B}" destId="{0EBE7FC8-4E0D-42F8-A5F5-94D664A4EAB0}" srcOrd="0" destOrd="0" presId="urn:microsoft.com/office/officeart/2005/8/layout/chevron1"/>
    <dgm:cxn modelId="{ADFA8553-C4AD-4F98-B7CB-3CEC1CA3769E}" srcId="{B2A3ACA5-630D-40C6-A6A8-F6601118A52B}" destId="{79685453-2F22-48BA-B609-A9CA27D08840}" srcOrd="3" destOrd="0" parTransId="{1184D872-B36A-4D8A-95D9-E25D63B26041}" sibTransId="{4681D5C8-EE3B-46F3-996F-E75BC34F4F2B}"/>
    <dgm:cxn modelId="{8FCA49A4-DF53-46A7-BF4F-4D274F4B1B75}" srcId="{B2A3ACA5-630D-40C6-A6A8-F6601118A52B}" destId="{1DB69AB7-ADA1-47C7-9105-15C1D6682466}" srcOrd="2" destOrd="0" parTransId="{4F27F030-3877-4F84-A27D-A9C11BBAE3F8}" sibTransId="{B6CFA8D9-826A-4E13-920C-C72C65A84F6A}"/>
    <dgm:cxn modelId="{C3AFD07F-9A93-46D3-BAFB-0295A12F0567}" type="presOf" srcId="{79685453-2F22-48BA-B609-A9CA27D08840}" destId="{C9F71060-E44E-4562-A01B-9140C1C1B7B9}" srcOrd="0" destOrd="0" presId="urn:microsoft.com/office/officeart/2005/8/layout/chevron1"/>
    <dgm:cxn modelId="{0359FAB6-2E7D-4984-B25A-2F98DB7ABE38}" srcId="{B2A3ACA5-630D-40C6-A6A8-F6601118A52B}" destId="{C6BEEEED-D759-42D1-805B-C404FCF72C05}" srcOrd="0" destOrd="0" parTransId="{EFEAFD65-1338-4453-A186-BF953514DFD8}" sibTransId="{F2D2E818-9E38-4995-9084-9C2E127FF54E}"/>
    <dgm:cxn modelId="{601CE72A-D584-4997-AD11-1C74CE428DAB}" type="presOf" srcId="{C6BEEEED-D759-42D1-805B-C404FCF72C05}" destId="{9B694E06-6022-4320-9A2F-A2D8D1ECB246}" srcOrd="0" destOrd="0" presId="urn:microsoft.com/office/officeart/2005/8/layout/chevron1"/>
    <dgm:cxn modelId="{B40023E5-BA7C-4621-BFCD-EDDFB2D1F581}" type="presParOf" srcId="{0EBE7FC8-4E0D-42F8-A5F5-94D664A4EAB0}" destId="{9B694E06-6022-4320-9A2F-A2D8D1ECB246}" srcOrd="0" destOrd="0" presId="urn:microsoft.com/office/officeart/2005/8/layout/chevron1"/>
    <dgm:cxn modelId="{A0C1943A-BABA-4A77-BDB5-D85139A64B0B}" type="presParOf" srcId="{0EBE7FC8-4E0D-42F8-A5F5-94D664A4EAB0}" destId="{B07B9482-6B0C-48D5-A80F-3F4C603B3D5E}" srcOrd="1" destOrd="0" presId="urn:microsoft.com/office/officeart/2005/8/layout/chevron1"/>
    <dgm:cxn modelId="{11E396DB-B939-4791-9553-9EF1B99E6C25}" type="presParOf" srcId="{0EBE7FC8-4E0D-42F8-A5F5-94D664A4EAB0}" destId="{234C3DDD-7A20-4B6E-8050-F3D86F332614}" srcOrd="2" destOrd="0" presId="urn:microsoft.com/office/officeart/2005/8/layout/chevron1"/>
    <dgm:cxn modelId="{61A9F84F-0A3A-43A3-93FC-5414C5FFF6CC}" type="presParOf" srcId="{0EBE7FC8-4E0D-42F8-A5F5-94D664A4EAB0}" destId="{06E47E20-FCA2-4B72-9831-7DED551FDE6A}" srcOrd="3" destOrd="0" presId="urn:microsoft.com/office/officeart/2005/8/layout/chevron1"/>
    <dgm:cxn modelId="{298FBBD7-09A8-4296-8685-80AA9E41B307}" type="presParOf" srcId="{0EBE7FC8-4E0D-42F8-A5F5-94D664A4EAB0}" destId="{58BA6B6B-553F-487E-967A-17984B18D6FC}" srcOrd="4" destOrd="0" presId="urn:microsoft.com/office/officeart/2005/8/layout/chevron1"/>
    <dgm:cxn modelId="{C16780C2-178F-4A1A-88F7-BCCB088EB9FF}" type="presParOf" srcId="{0EBE7FC8-4E0D-42F8-A5F5-94D664A4EAB0}" destId="{42A1789D-1D0E-4189-B1BA-DE6D8CFDA706}" srcOrd="5" destOrd="0" presId="urn:microsoft.com/office/officeart/2005/8/layout/chevron1"/>
    <dgm:cxn modelId="{6E0A3C9B-C15E-4F72-84C2-C8A1396A0B9E}" type="presParOf" srcId="{0EBE7FC8-4E0D-42F8-A5F5-94D664A4EAB0}" destId="{C9F71060-E44E-4562-A01B-9140C1C1B7B9}" srcOrd="6" destOrd="0" presId="urn:microsoft.com/office/officeart/2005/8/layout/chevron1"/>
    <dgm:cxn modelId="{0F3918B2-F53C-4984-972F-DD5A1A09B4E2}" type="presParOf" srcId="{0EBE7FC8-4E0D-42F8-A5F5-94D664A4EAB0}" destId="{50B20E23-D39F-48B0-9D99-C9A2270DFA71}" srcOrd="7" destOrd="0" presId="urn:microsoft.com/office/officeart/2005/8/layout/chevron1"/>
    <dgm:cxn modelId="{7CCBF07A-7B15-4B88-AC9C-2A2B50348BA0}" type="presParOf" srcId="{0EBE7FC8-4E0D-42F8-A5F5-94D664A4EAB0}" destId="{9F2A751C-5121-4808-BC80-854DEE5E731D}"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94E06-6022-4320-9A2F-A2D8D1ECB246}">
      <dsp:nvSpPr>
        <dsp:cNvPr id="0" name=""/>
        <dsp:cNvSpPr/>
      </dsp:nvSpPr>
      <dsp:spPr>
        <a:xfrm>
          <a:off x="2599" y="2246589"/>
          <a:ext cx="2313718" cy="92548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kumimoji="1" lang="ja-JP" altLang="en-US" sz="1500" b="1" kern="1200" dirty="0" smtClean="0"/>
            <a:t>コア・コンピタンスとは何か。</a:t>
          </a:r>
          <a:endParaRPr kumimoji="1" lang="ja-JP" altLang="en-US" sz="1500" b="1" kern="1200" dirty="0"/>
        </a:p>
      </dsp:txBody>
      <dsp:txXfrm>
        <a:off x="465343" y="2246589"/>
        <a:ext cx="1388231" cy="925487"/>
      </dsp:txXfrm>
    </dsp:sp>
    <dsp:sp modelId="{234C3DDD-7A20-4B6E-8050-F3D86F332614}">
      <dsp:nvSpPr>
        <dsp:cNvPr id="0" name=""/>
        <dsp:cNvSpPr/>
      </dsp:nvSpPr>
      <dsp:spPr>
        <a:xfrm>
          <a:off x="2084946" y="2246589"/>
          <a:ext cx="2313718" cy="925487"/>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kumimoji="1" lang="ja-JP" altLang="en-US" sz="1500" b="1" kern="1200" dirty="0" smtClean="0"/>
            <a:t>現在のビジネスモデルは</a:t>
          </a:r>
          <a:r>
            <a:rPr kumimoji="1" lang="en-US" altLang="en-US" sz="1500" b="1" kern="1200" dirty="0" smtClean="0"/>
            <a:t>?</a:t>
          </a:r>
          <a:endParaRPr kumimoji="1" lang="ja-JP" altLang="en-US" sz="1500" b="1" kern="1200" dirty="0"/>
        </a:p>
      </dsp:txBody>
      <dsp:txXfrm>
        <a:off x="2547690" y="2246589"/>
        <a:ext cx="1388231" cy="925487"/>
      </dsp:txXfrm>
    </dsp:sp>
    <dsp:sp modelId="{58BA6B6B-553F-487E-967A-17984B18D6FC}">
      <dsp:nvSpPr>
        <dsp:cNvPr id="0" name=""/>
        <dsp:cNvSpPr/>
      </dsp:nvSpPr>
      <dsp:spPr>
        <a:xfrm>
          <a:off x="4167292" y="2246589"/>
          <a:ext cx="2313718" cy="925487"/>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kumimoji="1" lang="ja-JP" altLang="en-US" sz="1500" b="1" kern="1200" dirty="0" smtClean="0"/>
            <a:t>他に何がありますか</a:t>
          </a:r>
          <a:r>
            <a:rPr kumimoji="1" lang="en-US" altLang="en-US" sz="1500" b="1" kern="1200" dirty="0" smtClean="0"/>
            <a:t>?</a:t>
          </a:r>
          <a:endParaRPr kumimoji="1" lang="ja-JP" altLang="en-US" sz="1500" b="1" kern="1200" dirty="0"/>
        </a:p>
      </dsp:txBody>
      <dsp:txXfrm>
        <a:off x="4630036" y="2246589"/>
        <a:ext cx="1388231" cy="925487"/>
      </dsp:txXfrm>
    </dsp:sp>
    <dsp:sp modelId="{C9F71060-E44E-4562-A01B-9140C1C1B7B9}">
      <dsp:nvSpPr>
        <dsp:cNvPr id="0" name=""/>
        <dsp:cNvSpPr/>
      </dsp:nvSpPr>
      <dsp:spPr>
        <a:xfrm>
          <a:off x="6249638" y="2246589"/>
          <a:ext cx="2313718" cy="925487"/>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kumimoji="1" lang="ja-JP" altLang="en-US" sz="1500" b="1" kern="1200" dirty="0" smtClean="0"/>
            <a:t>他にはどんなチャンネルがありますか</a:t>
          </a:r>
          <a:r>
            <a:rPr kumimoji="1" lang="en-US" altLang="en-US" sz="1500" b="1" kern="1200" dirty="0" smtClean="0"/>
            <a:t>?</a:t>
          </a:r>
          <a:endParaRPr kumimoji="1" lang="ja-JP" altLang="en-US" sz="1500" b="1" kern="1200" dirty="0"/>
        </a:p>
      </dsp:txBody>
      <dsp:txXfrm>
        <a:off x="6712382" y="2246589"/>
        <a:ext cx="1388231" cy="925487"/>
      </dsp:txXfrm>
    </dsp:sp>
    <dsp:sp modelId="{9F2A751C-5121-4808-BC80-854DEE5E731D}">
      <dsp:nvSpPr>
        <dsp:cNvPr id="0" name=""/>
        <dsp:cNvSpPr/>
      </dsp:nvSpPr>
      <dsp:spPr>
        <a:xfrm>
          <a:off x="8331985" y="2246589"/>
          <a:ext cx="2313718" cy="925487"/>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kumimoji="1" lang="ja-JP" altLang="en-US" sz="1500" b="1" kern="1200" dirty="0" smtClean="0"/>
            <a:t>どのようなお客様に販売しますか。</a:t>
          </a:r>
          <a:endParaRPr kumimoji="1" lang="ja-JP" altLang="en-US" sz="1500" b="1" kern="1200" dirty="0"/>
        </a:p>
      </dsp:txBody>
      <dsp:txXfrm>
        <a:off x="8794729" y="2246589"/>
        <a:ext cx="1388231" cy="925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94E06-6022-4320-9A2F-A2D8D1ECB246}">
      <dsp:nvSpPr>
        <dsp:cNvPr id="0" name=""/>
        <dsp:cNvSpPr/>
      </dsp:nvSpPr>
      <dsp:spPr>
        <a:xfrm>
          <a:off x="2599" y="1597162"/>
          <a:ext cx="2313718" cy="925487"/>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kumimoji="1" lang="ja-JP" altLang="en-US" sz="1100" b="1" kern="1200" dirty="0" smtClean="0"/>
            <a:t>どのような顧客を求めているか。彼らの優先順位は何ですか</a:t>
          </a:r>
          <a:r>
            <a:rPr kumimoji="1" lang="en-US" altLang="en-US" sz="1100" b="1" kern="1200" dirty="0" smtClean="0"/>
            <a:t>?</a:t>
          </a:r>
          <a:endParaRPr kumimoji="1" lang="ja-JP" altLang="en-US" sz="1100" b="1" kern="1200" dirty="0"/>
        </a:p>
      </dsp:txBody>
      <dsp:txXfrm>
        <a:off x="465343" y="1597162"/>
        <a:ext cx="1388231" cy="925487"/>
      </dsp:txXfrm>
    </dsp:sp>
    <dsp:sp modelId="{234C3DDD-7A20-4B6E-8050-F3D86F332614}">
      <dsp:nvSpPr>
        <dsp:cNvPr id="0" name=""/>
        <dsp:cNvSpPr/>
      </dsp:nvSpPr>
      <dsp:spPr>
        <a:xfrm>
          <a:off x="2084946" y="1597162"/>
          <a:ext cx="2313718" cy="925487"/>
        </a:xfrm>
        <a:prstGeom prst="chevron">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kumimoji="1" lang="ja-JP" altLang="en-US" sz="1100" b="1" kern="1200" dirty="0" smtClean="0"/>
            <a:t>これらの優先事項を満たすためにどのようなエコシステムが存在するのか</a:t>
          </a:r>
          <a:r>
            <a:rPr kumimoji="1" lang="en-US" altLang="en-US" sz="1100" b="1" kern="1200" dirty="0" smtClean="0"/>
            <a:t>?</a:t>
          </a:r>
          <a:endParaRPr kumimoji="1" lang="ja-JP" altLang="en-US" sz="1100" b="1" kern="1200" dirty="0"/>
        </a:p>
      </dsp:txBody>
      <dsp:txXfrm>
        <a:off x="2547690" y="1597162"/>
        <a:ext cx="1388231" cy="925487"/>
      </dsp:txXfrm>
    </dsp:sp>
    <dsp:sp modelId="{58BA6B6B-553F-487E-967A-17984B18D6FC}">
      <dsp:nvSpPr>
        <dsp:cNvPr id="0" name=""/>
        <dsp:cNvSpPr/>
      </dsp:nvSpPr>
      <dsp:spPr>
        <a:xfrm>
          <a:off x="4167292" y="1597162"/>
          <a:ext cx="2313718" cy="925487"/>
        </a:xfrm>
        <a:prstGeom prst="chevron">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kumimoji="1" lang="ja-JP" altLang="en-US" sz="1100" b="1" kern="1200" dirty="0" smtClean="0"/>
            <a:t>何を提供できますか</a:t>
          </a:r>
          <a:r>
            <a:rPr kumimoji="1" lang="en-US" altLang="en-US" sz="1100" b="1" kern="1200" dirty="0" smtClean="0"/>
            <a:t>?</a:t>
          </a:r>
          <a:endParaRPr kumimoji="1" lang="ja-JP" altLang="en-US" sz="1100" b="1" kern="1200" dirty="0"/>
        </a:p>
      </dsp:txBody>
      <dsp:txXfrm>
        <a:off x="4630036" y="1597162"/>
        <a:ext cx="1388231" cy="925487"/>
      </dsp:txXfrm>
    </dsp:sp>
    <dsp:sp modelId="{C9F71060-E44E-4562-A01B-9140C1C1B7B9}">
      <dsp:nvSpPr>
        <dsp:cNvPr id="0" name=""/>
        <dsp:cNvSpPr/>
      </dsp:nvSpPr>
      <dsp:spPr>
        <a:xfrm>
          <a:off x="6249638" y="1597162"/>
          <a:ext cx="2313718" cy="925487"/>
        </a:xfrm>
        <a:prstGeom prst="chevron">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kumimoji="1" lang="ja-JP" altLang="en-US" sz="1100" b="1" kern="1200" dirty="0" smtClean="0"/>
            <a:t>どのようなビジネス・デザインが利益を生み出すだろうか。</a:t>
          </a:r>
          <a:endParaRPr kumimoji="1" lang="ja-JP" altLang="en-US" sz="1100" b="1" kern="1200" dirty="0"/>
        </a:p>
      </dsp:txBody>
      <dsp:txXfrm>
        <a:off x="6712382" y="1597162"/>
        <a:ext cx="1388231" cy="925487"/>
      </dsp:txXfrm>
    </dsp:sp>
    <dsp:sp modelId="{9F2A751C-5121-4808-BC80-854DEE5E731D}">
      <dsp:nvSpPr>
        <dsp:cNvPr id="0" name=""/>
        <dsp:cNvSpPr/>
      </dsp:nvSpPr>
      <dsp:spPr>
        <a:xfrm>
          <a:off x="8331985" y="1597162"/>
          <a:ext cx="2313718" cy="925487"/>
        </a:xfrm>
        <a:prstGeom prst="chevron">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kumimoji="1" lang="ja-JP" altLang="en-US" sz="1100" b="1" kern="1200" dirty="0" smtClean="0"/>
            <a:t>その設計を実行するには何が必要ですか</a:t>
          </a:r>
          <a:r>
            <a:rPr kumimoji="1" lang="en-US" altLang="en-US" sz="1100" b="1" kern="1200" dirty="0" smtClean="0"/>
            <a:t>?</a:t>
          </a:r>
          <a:endParaRPr kumimoji="1" lang="ja-JP" altLang="en-US" sz="1100" b="1" kern="1200" dirty="0"/>
        </a:p>
      </dsp:txBody>
      <dsp:txXfrm>
        <a:off x="8794729" y="1597162"/>
        <a:ext cx="1388231" cy="9254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003EE7-A7EF-4D99-9A46-FF7B58910F44}" type="datetimeFigureOut">
              <a:rPr kumimoji="1" lang="ja-JP" altLang="en-US" smtClean="0"/>
              <a:t>2019/11/27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9DE2A-405F-44A3-A72F-491036B73320}" type="slidenum">
              <a:rPr kumimoji="1" lang="ja-JP" altLang="en-US" smtClean="0"/>
              <a:t>‹#›</a:t>
            </a:fld>
            <a:endParaRPr kumimoji="1" lang="ja-JP" altLang="en-US"/>
          </a:p>
        </p:txBody>
      </p:sp>
    </p:spTree>
    <p:extLst>
      <p:ext uri="{BB962C8B-B14F-4D97-AF65-F5344CB8AC3E}">
        <p14:creationId xmlns:p14="http://schemas.microsoft.com/office/powerpoint/2010/main" val="40399833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Arial Black" panose="020B0A04020102020204" pitchFamily="34" charset="0"/>
              </a:rPr>
              <a:t>THE SECRET TO INNOVATION, VALUE CREATION AND TRANSFORMATIVE THINKING</a:t>
            </a:r>
            <a:endParaRPr kumimoji="1" lang="ja-JP" altLang="en-US" sz="1200" dirty="0" smtClean="0">
              <a:latin typeface="Arial Black" panose="020B0A04020102020204" pitchFamily="34" charset="0"/>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1</a:t>
            </a:fld>
            <a:endParaRPr kumimoji="1" lang="ja-JP" altLang="en-US"/>
          </a:p>
        </p:txBody>
      </p:sp>
    </p:spTree>
    <p:extLst>
      <p:ext uri="{BB962C8B-B14F-4D97-AF65-F5344CB8AC3E}">
        <p14:creationId xmlns:p14="http://schemas.microsoft.com/office/powerpoint/2010/main" val="2486857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Real Learn </a:t>
            </a:r>
            <a:r>
              <a:rPr kumimoji="1" lang="en-US" altLang="ja-JP" dirty="0" err="1" smtClean="0"/>
              <a:t>Abstarct</a:t>
            </a:r>
            <a:r>
              <a:rPr kumimoji="1" lang="en-US" altLang="ja-JP" dirty="0" smtClean="0"/>
              <a:t> Do</a:t>
            </a:r>
          </a:p>
          <a:p>
            <a:endParaRPr kumimoji="1" lang="en-US" altLang="ja-JP" dirty="0" smtClean="0"/>
          </a:p>
          <a:p>
            <a:r>
              <a:rPr kumimoji="1" lang="en-US" altLang="ja-JP" dirty="0" smtClean="0"/>
              <a:t>Inspiration</a:t>
            </a:r>
            <a:r>
              <a:rPr kumimoji="1" lang="en-US" altLang="ja-JP" baseline="0" dirty="0" smtClean="0"/>
              <a:t>  Insight    Ideation   Implementation</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14</a:t>
            </a:fld>
            <a:endParaRPr kumimoji="1" lang="ja-JP" altLang="en-US"/>
          </a:p>
        </p:txBody>
      </p:sp>
    </p:spTree>
    <p:extLst>
      <p:ext uri="{BB962C8B-B14F-4D97-AF65-F5344CB8AC3E}">
        <p14:creationId xmlns:p14="http://schemas.microsoft.com/office/powerpoint/2010/main" val="1865457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 believe:</a:t>
            </a:r>
          </a:p>
          <a:p>
            <a:endParaRPr kumimoji="1" lang="en-US" altLang="ja-JP" dirty="0" smtClean="0"/>
          </a:p>
          <a:p>
            <a:r>
              <a:rPr kumimoji="1" lang="en-US" altLang="ja-JP" dirty="0" smtClean="0"/>
              <a:t>The</a:t>
            </a:r>
            <a:r>
              <a:rPr kumimoji="1" lang="en-US" altLang="ja-JP" baseline="0" dirty="0" smtClean="0"/>
              <a:t> better we empathize with people, the easier we can create value for them and success for organizations.</a:t>
            </a:r>
          </a:p>
          <a:p>
            <a:endParaRPr kumimoji="1" lang="en-US" altLang="ja-JP" baseline="0" dirty="0" smtClean="0"/>
          </a:p>
          <a:p>
            <a:r>
              <a:rPr kumimoji="1" lang="en-US" altLang="ja-JP" dirty="0" smtClean="0"/>
              <a:t>Empathy is the most important aspect of this process. Without empathy we cannot derive insights of how other people think and feels.</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16</a:t>
            </a:fld>
            <a:endParaRPr kumimoji="1" lang="ja-JP" altLang="en-US"/>
          </a:p>
        </p:txBody>
      </p:sp>
    </p:spTree>
    <p:extLst>
      <p:ext uri="{BB962C8B-B14F-4D97-AF65-F5344CB8AC3E}">
        <p14:creationId xmlns:p14="http://schemas.microsoft.com/office/powerpoint/2010/main" val="1386021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Observe every action , as we don’t know what the customer thinks, feels and does.</a:t>
            </a:r>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 Everything that needs to be said has already been said. But, since no one was listening everything must be said again.”</a:t>
            </a:r>
            <a:endParaRPr kumimoji="1" lang="ja-JP" altLang="en-US" dirty="0" smtClean="0"/>
          </a:p>
          <a:p>
            <a:endParaRPr kumimoji="1" lang="en-US" altLang="ja-JP" dirty="0" smtClean="0"/>
          </a:p>
          <a:p>
            <a:r>
              <a:rPr kumimoji="1" lang="en-US" altLang="ja-JP" dirty="0" smtClean="0"/>
              <a:t>Observe and hear the situation</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17</a:t>
            </a:fld>
            <a:endParaRPr kumimoji="1" lang="ja-JP" altLang="en-US"/>
          </a:p>
        </p:txBody>
      </p:sp>
    </p:spTree>
    <p:extLst>
      <p:ext uri="{BB962C8B-B14F-4D97-AF65-F5344CB8AC3E}">
        <p14:creationId xmlns:p14="http://schemas.microsoft.com/office/powerpoint/2010/main" val="3619838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rule of asking question: Why?</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20</a:t>
            </a:fld>
            <a:endParaRPr kumimoji="1" lang="ja-JP" altLang="en-US"/>
          </a:p>
        </p:txBody>
      </p:sp>
    </p:spTree>
    <p:extLst>
      <p:ext uri="{BB962C8B-B14F-4D97-AF65-F5344CB8AC3E}">
        <p14:creationId xmlns:p14="http://schemas.microsoft.com/office/powerpoint/2010/main" val="1714898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Learn </a:t>
            </a:r>
          </a:p>
          <a:p>
            <a:r>
              <a:rPr kumimoji="1" lang="en-US" altLang="ja-JP" dirty="0" smtClean="0"/>
              <a:t>Insight</a:t>
            </a:r>
          </a:p>
          <a:p>
            <a:r>
              <a:rPr kumimoji="1" lang="en-US" altLang="ja-JP" dirty="0" smtClean="0"/>
              <a:t>Abstract</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22</a:t>
            </a:fld>
            <a:endParaRPr kumimoji="1" lang="ja-JP" altLang="en-US"/>
          </a:p>
        </p:txBody>
      </p:sp>
    </p:spTree>
    <p:extLst>
      <p:ext uri="{BB962C8B-B14F-4D97-AF65-F5344CB8AC3E}">
        <p14:creationId xmlns:p14="http://schemas.microsoft.com/office/powerpoint/2010/main" val="2701267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Synthesis</a:t>
            </a:r>
            <a:r>
              <a:rPr kumimoji="1" lang="en-US" altLang="ja-JP" baseline="0" dirty="0" smtClean="0"/>
              <a:t> is the art of meaning making, pattern finding and direction making</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23</a:t>
            </a:fld>
            <a:endParaRPr kumimoji="1" lang="ja-JP" altLang="en-US"/>
          </a:p>
        </p:txBody>
      </p:sp>
    </p:spTree>
    <p:extLst>
      <p:ext uri="{BB962C8B-B14F-4D97-AF65-F5344CB8AC3E}">
        <p14:creationId xmlns:p14="http://schemas.microsoft.com/office/powerpoint/2010/main" val="3759250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Describe what processes were performed for a specific customer</a:t>
            </a:r>
          </a:p>
          <a:p>
            <a:endParaRPr kumimoji="1" lang="en-US" altLang="ja-JP" dirty="0" smtClean="0"/>
          </a:p>
          <a:p>
            <a:endParaRPr kumimoji="1" lang="en-US" altLang="ja-JP" dirty="0" smtClean="0"/>
          </a:p>
          <a:p>
            <a:r>
              <a:rPr kumimoji="1" lang="en-US" altLang="ja-JP" dirty="0" smtClean="0"/>
              <a:t>immerse oneself in the process of revealing minimal detail and gaining insight from someone's point of view</a:t>
            </a:r>
          </a:p>
          <a:p>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24</a:t>
            </a:fld>
            <a:endParaRPr kumimoji="1" lang="ja-JP" altLang="en-US"/>
          </a:p>
        </p:txBody>
      </p:sp>
    </p:spTree>
    <p:extLst>
      <p:ext uri="{BB962C8B-B14F-4D97-AF65-F5344CB8AC3E}">
        <p14:creationId xmlns:p14="http://schemas.microsoft.com/office/powerpoint/2010/main" val="292289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Use journey map to find opportunities in existing world.</a:t>
            </a:r>
          </a:p>
          <a:p>
            <a:endParaRPr kumimoji="1" lang="en-US" altLang="ja-JP" dirty="0" smtClean="0"/>
          </a:p>
          <a:p>
            <a:r>
              <a:rPr kumimoji="1" lang="en-US" altLang="ja-JP" dirty="0" smtClean="0"/>
              <a:t>Find the strongest visualization to convey</a:t>
            </a:r>
            <a:r>
              <a:rPr kumimoji="1" lang="en-US" altLang="ja-JP" baseline="0" dirty="0" smtClean="0"/>
              <a:t> a clear message in the group.</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25</a:t>
            </a:fld>
            <a:endParaRPr kumimoji="1" lang="ja-JP" altLang="en-US"/>
          </a:p>
        </p:txBody>
      </p:sp>
    </p:spTree>
    <p:extLst>
      <p:ext uri="{BB962C8B-B14F-4D97-AF65-F5344CB8AC3E}">
        <p14:creationId xmlns:p14="http://schemas.microsoft.com/office/powerpoint/2010/main" val="245397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Define a message that sets the design problem in a new light</a:t>
            </a:r>
          </a:p>
          <a:p>
            <a:endParaRPr kumimoji="1" lang="en-US" altLang="ja-JP" dirty="0" smtClean="0"/>
          </a:p>
          <a:p>
            <a:r>
              <a:rPr kumimoji="1" lang="en-US" altLang="ja-JP" dirty="0" smtClean="0"/>
              <a:t>Extract insights.</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28</a:t>
            </a:fld>
            <a:endParaRPr kumimoji="1" lang="ja-JP" altLang="en-US"/>
          </a:p>
        </p:txBody>
      </p:sp>
    </p:spTree>
    <p:extLst>
      <p:ext uri="{BB962C8B-B14F-4D97-AF65-F5344CB8AC3E}">
        <p14:creationId xmlns:p14="http://schemas.microsoft.com/office/powerpoint/2010/main" val="3899686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Choose some opportunity areas and formulate the challenge in a</a:t>
            </a:r>
            <a:r>
              <a:rPr kumimoji="1" lang="en-US" altLang="ja-JP" baseline="0" dirty="0" smtClean="0"/>
              <a:t> positive way</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29</a:t>
            </a:fld>
            <a:endParaRPr kumimoji="1" lang="ja-JP" altLang="en-US"/>
          </a:p>
        </p:txBody>
      </p:sp>
    </p:spTree>
    <p:extLst>
      <p:ext uri="{BB962C8B-B14F-4D97-AF65-F5344CB8AC3E}">
        <p14:creationId xmlns:p14="http://schemas.microsoft.com/office/powerpoint/2010/main" val="124606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 am very inspired by the Japanese word </a:t>
            </a:r>
            <a:r>
              <a:rPr kumimoji="1" lang="en-US" altLang="ja-JP" dirty="0" err="1" smtClean="0"/>
              <a:t>ikigai</a:t>
            </a:r>
            <a:r>
              <a:rPr kumimoji="1" lang="en-US" altLang="ja-JP" dirty="0" smtClean="0"/>
              <a:t>. It has opened</a:t>
            </a:r>
            <a:r>
              <a:rPr kumimoji="1" lang="en-US" altLang="ja-JP" baseline="0" dirty="0" smtClean="0"/>
              <a:t> up new perspective on life and I thought there can be no good ice breaker than sharing our own </a:t>
            </a:r>
            <a:r>
              <a:rPr kumimoji="1" lang="en-US" altLang="ja-JP" baseline="0" dirty="0" err="1" smtClean="0"/>
              <a:t>ikigai</a:t>
            </a:r>
            <a:r>
              <a:rPr kumimoji="1" lang="en-US" altLang="ja-JP" baseline="0" dirty="0" smtClean="0"/>
              <a:t>.</a:t>
            </a:r>
          </a:p>
          <a:p>
            <a:r>
              <a:rPr kumimoji="1" lang="en-US" altLang="ja-JP" baseline="0" dirty="0" smtClean="0"/>
              <a:t>I would like everyone to write their reason of existence. What makes them aware and passionate about the things around them, reason to wake up every morning.</a:t>
            </a:r>
          </a:p>
          <a:p>
            <a:endParaRPr kumimoji="1" lang="en-US" altLang="ja-JP" baseline="0" dirty="0" smtClean="0"/>
          </a:p>
          <a:p>
            <a:r>
              <a:rPr kumimoji="1" lang="en-US" altLang="ja-JP" baseline="0" dirty="0" smtClean="0"/>
              <a:t>Along with it one happy moment and one sad moment which occurred in the past.</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2</a:t>
            </a:fld>
            <a:endParaRPr kumimoji="1" lang="ja-JP" altLang="en-US"/>
          </a:p>
        </p:txBody>
      </p:sp>
    </p:spTree>
    <p:extLst>
      <p:ext uri="{BB962C8B-B14F-4D97-AF65-F5344CB8AC3E}">
        <p14:creationId xmlns:p14="http://schemas.microsoft.com/office/powerpoint/2010/main" val="1074899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If you want to have good ideas you must have many ideas.</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32</a:t>
            </a:fld>
            <a:endParaRPr kumimoji="1" lang="ja-JP" altLang="en-US"/>
          </a:p>
        </p:txBody>
      </p:sp>
    </p:spTree>
    <p:extLst>
      <p:ext uri="{BB962C8B-B14F-4D97-AF65-F5344CB8AC3E}">
        <p14:creationId xmlns:p14="http://schemas.microsoft.com/office/powerpoint/2010/main" val="4199868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Defer Judgement.</a:t>
            </a:r>
          </a:p>
          <a:p>
            <a:endParaRPr kumimoji="1" lang="en-US" altLang="ja-JP" dirty="0" smtClean="0"/>
          </a:p>
          <a:p>
            <a:r>
              <a:rPr kumimoji="1" lang="en-US" altLang="ja-JP" dirty="0" smtClean="0"/>
              <a:t>There are no bad ideas at this point. There is plenty of time to judge</a:t>
            </a:r>
            <a:r>
              <a:rPr kumimoji="1" lang="en-US" altLang="ja-JP" baseline="0" dirty="0" smtClean="0"/>
              <a:t> later.</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33</a:t>
            </a:fld>
            <a:endParaRPr kumimoji="1" lang="ja-JP" altLang="en-US"/>
          </a:p>
        </p:txBody>
      </p:sp>
    </p:spTree>
    <p:extLst>
      <p:ext uri="{BB962C8B-B14F-4D97-AF65-F5344CB8AC3E}">
        <p14:creationId xmlns:p14="http://schemas.microsoft.com/office/powerpoint/2010/main" val="361529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Encourage</a:t>
            </a:r>
            <a:r>
              <a:rPr kumimoji="1" lang="en-US" altLang="ja-JP" baseline="0" dirty="0" smtClean="0"/>
              <a:t> crazy ideas.</a:t>
            </a:r>
            <a:endParaRPr kumimoji="1" lang="en-US" altLang="ja-JP" dirty="0" smtClean="0"/>
          </a:p>
          <a:p>
            <a:endParaRPr kumimoji="1" lang="en-US" altLang="ja-JP" dirty="0" smtClean="0"/>
          </a:p>
          <a:p>
            <a:r>
              <a:rPr kumimoji="1" lang="en-US" altLang="ja-JP" dirty="0" smtClean="0"/>
              <a:t>It’s the wild ideas that often provide</a:t>
            </a:r>
            <a:r>
              <a:rPr kumimoji="1" lang="en-US" altLang="ja-JP" baseline="0" dirty="0" smtClean="0"/>
              <a:t> the breakthroughs. It is always easy to bring ideas down to earth later.</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34</a:t>
            </a:fld>
            <a:endParaRPr kumimoji="1" lang="ja-JP" altLang="en-US"/>
          </a:p>
        </p:txBody>
      </p:sp>
    </p:spTree>
    <p:extLst>
      <p:ext uri="{BB962C8B-B14F-4D97-AF65-F5344CB8AC3E}">
        <p14:creationId xmlns:p14="http://schemas.microsoft.com/office/powerpoint/2010/main" val="57918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Build on idea of others</a:t>
            </a:r>
          </a:p>
          <a:p>
            <a:endParaRPr kumimoji="1" lang="en-US" altLang="ja-JP" dirty="0" smtClean="0"/>
          </a:p>
          <a:p>
            <a:r>
              <a:rPr kumimoji="1" lang="en-US" altLang="ja-JP" dirty="0" smtClean="0"/>
              <a:t>Add value to existing idea of others, rather than ignoring</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35</a:t>
            </a:fld>
            <a:endParaRPr kumimoji="1" lang="ja-JP" altLang="en-US"/>
          </a:p>
        </p:txBody>
      </p:sp>
    </p:spTree>
    <p:extLst>
      <p:ext uri="{BB962C8B-B14F-4D97-AF65-F5344CB8AC3E}">
        <p14:creationId xmlns:p14="http://schemas.microsoft.com/office/powerpoint/2010/main" val="4042638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One conversation at a time. In a team, let all the ideas be heard.</a:t>
            </a:r>
          </a:p>
          <a:p>
            <a:endParaRPr kumimoji="1" lang="en-US" altLang="ja-JP" dirty="0" smtClean="0"/>
          </a:p>
          <a:p>
            <a:r>
              <a:rPr kumimoji="1" lang="en-US" altLang="ja-JP" dirty="0" smtClean="0"/>
              <a:t>Adopting</a:t>
            </a:r>
            <a:r>
              <a:rPr kumimoji="1" lang="en-US" altLang="ja-JP" baseline="0" dirty="0" smtClean="0"/>
              <a:t> this will lead to harmony and focused thinking</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36</a:t>
            </a:fld>
            <a:endParaRPr kumimoji="1" lang="ja-JP" altLang="en-US"/>
          </a:p>
        </p:txBody>
      </p:sp>
    </p:spTree>
    <p:extLst>
      <p:ext uri="{BB962C8B-B14F-4D97-AF65-F5344CB8AC3E}">
        <p14:creationId xmlns:p14="http://schemas.microsoft.com/office/powerpoint/2010/main" val="3097470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Communicate the core and essence</a:t>
            </a:r>
            <a:r>
              <a:rPr kumimoji="1" lang="en-US" altLang="ja-JP" baseline="0" dirty="0" smtClean="0"/>
              <a:t> of your idea, without a long speech.</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37</a:t>
            </a:fld>
            <a:endParaRPr kumimoji="1" lang="ja-JP" altLang="en-US"/>
          </a:p>
        </p:txBody>
      </p:sp>
    </p:spTree>
    <p:extLst>
      <p:ext uri="{BB962C8B-B14F-4D97-AF65-F5344CB8AC3E}">
        <p14:creationId xmlns:p14="http://schemas.microsoft.com/office/powerpoint/2010/main" val="639126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Set a goal to make 30 ideas and achieve it.</a:t>
            </a:r>
          </a:p>
          <a:p>
            <a:endParaRPr kumimoji="1" lang="en-US" altLang="ja-JP" dirty="0" smtClean="0"/>
          </a:p>
          <a:p>
            <a:r>
              <a:rPr kumimoji="1" lang="en-US" altLang="ja-JP" dirty="0" smtClean="0"/>
              <a:t>Go for quantity. (Not quality)</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38</a:t>
            </a:fld>
            <a:endParaRPr kumimoji="1" lang="ja-JP" altLang="en-US"/>
          </a:p>
        </p:txBody>
      </p:sp>
    </p:spTree>
    <p:extLst>
      <p:ext uri="{BB962C8B-B14F-4D97-AF65-F5344CB8AC3E}">
        <p14:creationId xmlns:p14="http://schemas.microsoft.com/office/powerpoint/2010/main" val="2282780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Aim</a:t>
            </a:r>
            <a:r>
              <a:rPr kumimoji="1" lang="en-US" altLang="ja-JP" baseline="0" dirty="0" smtClean="0"/>
              <a:t> for 1$ prototype. </a:t>
            </a:r>
          </a:p>
          <a:p>
            <a:endParaRPr kumimoji="1" lang="en-US" altLang="ja-JP" baseline="0" dirty="0" smtClean="0"/>
          </a:p>
          <a:p>
            <a:r>
              <a:rPr kumimoji="1" lang="en-US" altLang="ja-JP" dirty="0" smtClean="0"/>
              <a:t>Build to think</a:t>
            </a:r>
          </a:p>
          <a:p>
            <a:r>
              <a:rPr kumimoji="1" lang="en-US" altLang="ja-JP" dirty="0" err="1" smtClean="0"/>
              <a:t>Embrance</a:t>
            </a:r>
            <a:r>
              <a:rPr kumimoji="1" lang="en-US" altLang="ja-JP" dirty="0" smtClean="0"/>
              <a:t> Failure</a:t>
            </a:r>
          </a:p>
          <a:p>
            <a:r>
              <a:rPr kumimoji="1" lang="en-US" altLang="ja-JP" dirty="0" smtClean="0"/>
              <a:t>Be open to changes</a:t>
            </a:r>
          </a:p>
          <a:p>
            <a:r>
              <a:rPr kumimoji="1" lang="en-US" altLang="ja-JP" dirty="0" smtClean="0"/>
              <a:t>Fail early fail often</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41</a:t>
            </a:fld>
            <a:endParaRPr kumimoji="1" lang="ja-JP" altLang="en-US"/>
          </a:p>
        </p:txBody>
      </p:sp>
    </p:spTree>
    <p:extLst>
      <p:ext uri="{BB962C8B-B14F-4D97-AF65-F5344CB8AC3E}">
        <p14:creationId xmlns:p14="http://schemas.microsoft.com/office/powerpoint/2010/main" val="2151098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44</a:t>
            </a:fld>
            <a:endParaRPr kumimoji="1" lang="ja-JP" altLang="en-US"/>
          </a:p>
        </p:txBody>
      </p:sp>
    </p:spTree>
    <p:extLst>
      <p:ext uri="{BB962C8B-B14F-4D97-AF65-F5344CB8AC3E}">
        <p14:creationId xmlns:p14="http://schemas.microsoft.com/office/powerpoint/2010/main" val="209309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Creative, artistic, skillful</a:t>
            </a:r>
          </a:p>
          <a:p>
            <a:r>
              <a:rPr kumimoji="1" lang="en-US" altLang="ja-JP" sz="1200" b="0" i="0" u="none" strike="noStrike" kern="1200" dirty="0" err="1" smtClean="0">
                <a:solidFill>
                  <a:schemeClr val="tx1"/>
                </a:solidFill>
                <a:effectLst/>
                <a:latin typeface="+mn-lt"/>
                <a:ea typeface="+mn-ea"/>
                <a:cs typeface="+mn-cs"/>
              </a:rPr>
              <a:t>Sōzō-teki</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geijutsu-teki</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jukuren</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45</a:t>
            </a:fld>
            <a:endParaRPr kumimoji="1" lang="ja-JP" altLang="en-US"/>
          </a:p>
        </p:txBody>
      </p:sp>
    </p:spTree>
    <p:extLst>
      <p:ext uri="{BB962C8B-B14F-4D97-AF65-F5344CB8AC3E}">
        <p14:creationId xmlns:p14="http://schemas.microsoft.com/office/powerpoint/2010/main" val="3645502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3</a:t>
            </a:fld>
            <a:endParaRPr kumimoji="1" lang="ja-JP" altLang="en-US"/>
          </a:p>
        </p:txBody>
      </p:sp>
    </p:spTree>
    <p:extLst>
      <p:ext uri="{BB962C8B-B14F-4D97-AF65-F5344CB8AC3E}">
        <p14:creationId xmlns:p14="http://schemas.microsoft.com/office/powerpoint/2010/main" val="2785694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u="none" strike="noStrike" kern="1200" dirty="0" smtClean="0">
                <a:solidFill>
                  <a:schemeClr val="tx1"/>
                </a:solidFill>
                <a:effectLst/>
                <a:latin typeface="+mn-lt"/>
                <a:ea typeface="+mn-ea"/>
                <a:cs typeface="+mn-cs"/>
              </a:rPr>
              <a:t>Hardworking, analytical, computational</a:t>
            </a:r>
          </a:p>
          <a:p>
            <a:endParaRPr kumimoji="1" lang="en-US" altLang="ja-JP" sz="1200" b="0" i="0" u="none" strike="noStrike" kern="1200" dirty="0" smtClean="0">
              <a:solidFill>
                <a:schemeClr val="tx1"/>
              </a:solidFill>
              <a:effectLst/>
              <a:latin typeface="+mn-lt"/>
              <a:ea typeface="+mn-ea"/>
              <a:cs typeface="+mn-cs"/>
            </a:endParaRPr>
          </a:p>
          <a:p>
            <a:r>
              <a:rPr kumimoji="1" lang="en-US" altLang="ja-JP" sz="1200" b="0" i="0" u="none" strike="noStrike" kern="1200" dirty="0" err="1" smtClean="0">
                <a:solidFill>
                  <a:schemeClr val="tx1"/>
                </a:solidFill>
                <a:effectLst/>
                <a:latin typeface="+mn-lt"/>
                <a:ea typeface="+mn-ea"/>
                <a:cs typeface="+mn-cs"/>
              </a:rPr>
              <a:t>Kinben</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bunseki-teki</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keisan-teki</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46</a:t>
            </a:fld>
            <a:endParaRPr kumimoji="1" lang="ja-JP" altLang="en-US"/>
          </a:p>
        </p:txBody>
      </p:sp>
    </p:spTree>
    <p:extLst>
      <p:ext uri="{BB962C8B-B14F-4D97-AF65-F5344CB8AC3E}">
        <p14:creationId xmlns:p14="http://schemas.microsoft.com/office/powerpoint/2010/main" val="2313883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u="none" strike="noStrike" kern="1200" dirty="0" smtClean="0">
                <a:solidFill>
                  <a:schemeClr val="tx1"/>
                </a:solidFill>
                <a:effectLst/>
                <a:latin typeface="+mn-lt"/>
                <a:ea typeface="+mn-ea"/>
                <a:cs typeface="+mn-cs"/>
              </a:rPr>
              <a:t>For design thinking, it must be like a fusion of </a:t>
            </a:r>
            <a:r>
              <a:rPr kumimoji="1" lang="en-US" altLang="ja-JP" sz="1200" b="0" i="0" u="none" strike="noStrike" kern="1200" dirty="0" err="1" smtClean="0">
                <a:solidFill>
                  <a:schemeClr val="tx1"/>
                </a:solidFill>
                <a:effectLst/>
                <a:latin typeface="+mn-lt"/>
                <a:ea typeface="+mn-ea"/>
                <a:cs typeface="+mn-cs"/>
              </a:rPr>
              <a:t>Goku</a:t>
            </a:r>
            <a:r>
              <a:rPr kumimoji="1" lang="en-US" altLang="ja-JP" sz="1200" b="0" i="0" u="none" strike="noStrike" kern="1200" dirty="0" smtClean="0">
                <a:solidFill>
                  <a:schemeClr val="tx1"/>
                </a:solidFill>
                <a:effectLst/>
                <a:latin typeface="+mn-lt"/>
                <a:ea typeface="+mn-ea"/>
                <a:cs typeface="+mn-cs"/>
              </a:rPr>
              <a:t> and </a:t>
            </a:r>
            <a:r>
              <a:rPr kumimoji="1" lang="en-US" altLang="ja-JP" sz="1200" b="0" i="0" u="none" strike="noStrike" kern="1200" dirty="0" err="1" smtClean="0">
                <a:solidFill>
                  <a:schemeClr val="tx1"/>
                </a:solidFill>
                <a:effectLst/>
                <a:latin typeface="+mn-lt"/>
                <a:ea typeface="+mn-ea"/>
                <a:cs typeface="+mn-cs"/>
              </a:rPr>
              <a:t>Vegeta</a:t>
            </a:r>
            <a:r>
              <a:rPr kumimoji="1" lang="en-US" altLang="ja-JP" sz="1200" b="0" i="0" u="none" strike="noStrike" kern="1200" dirty="0" smtClean="0">
                <a:solidFill>
                  <a:schemeClr val="tx1"/>
                </a:solidFill>
                <a:effectLst/>
                <a:latin typeface="+mn-lt"/>
                <a:ea typeface="+mn-ea"/>
                <a:cs typeface="+mn-cs"/>
              </a:rPr>
              <a:t>. Use both creative and analytical skills.</a:t>
            </a:r>
          </a:p>
          <a:p>
            <a:r>
              <a:rPr kumimoji="1" lang="en-US" altLang="ja-JP" sz="1200" b="0" i="0" u="none" strike="noStrike" kern="1200" dirty="0" err="1" smtClean="0">
                <a:solidFill>
                  <a:schemeClr val="tx1"/>
                </a:solidFill>
                <a:effectLst/>
                <a:latin typeface="+mn-lt"/>
                <a:ea typeface="+mn-ea"/>
                <a:cs typeface="+mn-cs"/>
              </a:rPr>
              <a:t>Dezain</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shikō</a:t>
            </a:r>
            <a:r>
              <a:rPr kumimoji="1" lang="en-US" altLang="ja-JP" sz="1200" b="0" i="0" u="none" strike="noStrike" kern="1200" dirty="0" smtClean="0">
                <a:solidFill>
                  <a:schemeClr val="tx1"/>
                </a:solidFill>
                <a:effectLst/>
                <a:latin typeface="+mn-lt"/>
                <a:ea typeface="+mn-ea"/>
                <a:cs typeface="+mn-cs"/>
              </a:rPr>
              <a:t> no tame </a:t>
            </a:r>
            <a:r>
              <a:rPr kumimoji="1" lang="en-US" altLang="ja-JP" sz="1200" b="0" i="0" u="none" strike="noStrike" kern="1200" dirty="0" err="1" smtClean="0">
                <a:solidFill>
                  <a:schemeClr val="tx1"/>
                </a:solidFill>
                <a:effectLst/>
                <a:latin typeface="+mn-lt"/>
                <a:ea typeface="+mn-ea"/>
                <a:cs typeface="+mn-cs"/>
              </a:rPr>
              <a:t>ni</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wa</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Gokū</a:t>
            </a:r>
            <a:r>
              <a:rPr kumimoji="1" lang="en-US" altLang="ja-JP" sz="1200" b="0" i="0" u="none" strike="noStrike" kern="1200" dirty="0" smtClean="0">
                <a:solidFill>
                  <a:schemeClr val="tx1"/>
                </a:solidFill>
                <a:effectLst/>
                <a:latin typeface="+mn-lt"/>
                <a:ea typeface="+mn-ea"/>
                <a:cs typeface="+mn-cs"/>
              </a:rPr>
              <a:t> to </a:t>
            </a:r>
            <a:r>
              <a:rPr kumimoji="1" lang="en-US" altLang="ja-JP" sz="1200" b="0" i="0" u="none" strike="noStrike" kern="1200" dirty="0" err="1" smtClean="0">
                <a:solidFill>
                  <a:schemeClr val="tx1"/>
                </a:solidFill>
                <a:effectLst/>
                <a:latin typeface="+mn-lt"/>
                <a:ea typeface="+mn-ea"/>
                <a:cs typeface="+mn-cs"/>
              </a:rPr>
              <a:t>bejīta</a:t>
            </a:r>
            <a:r>
              <a:rPr kumimoji="1" lang="en-US" altLang="ja-JP" sz="1200" b="0" i="0" u="none" strike="noStrike" kern="1200" dirty="0" smtClean="0">
                <a:solidFill>
                  <a:schemeClr val="tx1"/>
                </a:solidFill>
                <a:effectLst/>
                <a:latin typeface="+mn-lt"/>
                <a:ea typeface="+mn-ea"/>
                <a:cs typeface="+mn-cs"/>
              </a:rPr>
              <a:t> no </a:t>
            </a:r>
            <a:r>
              <a:rPr kumimoji="1" lang="en-US" altLang="ja-JP" sz="1200" b="0" i="0" u="none" strike="noStrike" kern="1200" dirty="0" err="1" smtClean="0">
                <a:solidFill>
                  <a:schemeClr val="tx1"/>
                </a:solidFill>
                <a:effectLst/>
                <a:latin typeface="+mn-lt"/>
                <a:ea typeface="+mn-ea"/>
                <a:cs typeface="+mn-cs"/>
              </a:rPr>
              <a:t>yūgō</a:t>
            </a:r>
            <a:r>
              <a:rPr kumimoji="1" lang="en-US" altLang="ja-JP" sz="1200" b="0" i="0" u="none" strike="noStrike" kern="1200" dirty="0" smtClean="0">
                <a:solidFill>
                  <a:schemeClr val="tx1"/>
                </a:solidFill>
                <a:effectLst/>
                <a:latin typeface="+mn-lt"/>
                <a:ea typeface="+mn-ea"/>
                <a:cs typeface="+mn-cs"/>
              </a:rPr>
              <a:t> no </a:t>
            </a:r>
            <a:r>
              <a:rPr kumimoji="1" lang="en-US" altLang="ja-JP" sz="1200" b="0" i="0" u="none" strike="noStrike" kern="1200" dirty="0" err="1" smtClean="0">
                <a:solidFill>
                  <a:schemeClr val="tx1"/>
                </a:solidFill>
                <a:effectLst/>
                <a:latin typeface="+mn-lt"/>
                <a:ea typeface="+mn-ea"/>
                <a:cs typeface="+mn-cs"/>
              </a:rPr>
              <a:t>yōdenakereba</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narimasen</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Sōzō-teki</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sukiru</a:t>
            </a:r>
            <a:r>
              <a:rPr kumimoji="1" lang="en-US" altLang="ja-JP" sz="1200" b="0" i="0" u="none" strike="noStrike" kern="1200" dirty="0" smtClean="0">
                <a:solidFill>
                  <a:schemeClr val="tx1"/>
                </a:solidFill>
                <a:effectLst/>
                <a:latin typeface="+mn-lt"/>
                <a:ea typeface="+mn-ea"/>
                <a:cs typeface="+mn-cs"/>
              </a:rPr>
              <a:t> to </a:t>
            </a:r>
            <a:r>
              <a:rPr kumimoji="1" lang="en-US" altLang="ja-JP" sz="1200" b="0" i="0" u="none" strike="noStrike" kern="1200" dirty="0" err="1" smtClean="0">
                <a:solidFill>
                  <a:schemeClr val="tx1"/>
                </a:solidFill>
                <a:effectLst/>
                <a:latin typeface="+mn-lt"/>
                <a:ea typeface="+mn-ea"/>
                <a:cs typeface="+mn-cs"/>
              </a:rPr>
              <a:t>bunseki</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sukiru</a:t>
            </a:r>
            <a:r>
              <a:rPr kumimoji="1" lang="en-US" altLang="ja-JP" sz="1200" b="0" i="0" u="none" strike="noStrike" kern="1200" dirty="0" smtClean="0">
                <a:solidFill>
                  <a:schemeClr val="tx1"/>
                </a:solidFill>
                <a:effectLst/>
                <a:latin typeface="+mn-lt"/>
                <a:ea typeface="+mn-ea"/>
                <a:cs typeface="+mn-cs"/>
              </a:rPr>
              <a:t> no </a:t>
            </a:r>
            <a:r>
              <a:rPr kumimoji="1" lang="en-US" altLang="ja-JP" sz="1200" b="0" i="0" u="none" strike="noStrike" kern="1200" dirty="0" err="1" smtClean="0">
                <a:solidFill>
                  <a:schemeClr val="tx1"/>
                </a:solidFill>
                <a:effectLst/>
                <a:latin typeface="+mn-lt"/>
                <a:ea typeface="+mn-ea"/>
                <a:cs typeface="+mn-cs"/>
              </a:rPr>
              <a:t>ryōhō</a:t>
            </a:r>
            <a:r>
              <a:rPr kumimoji="1" lang="en-US" altLang="ja-JP" sz="1200" b="0" i="0" u="none" strike="noStrike" kern="1200" dirty="0" smtClean="0">
                <a:solidFill>
                  <a:schemeClr val="tx1"/>
                </a:solidFill>
                <a:effectLst/>
                <a:latin typeface="+mn-lt"/>
                <a:ea typeface="+mn-ea"/>
                <a:cs typeface="+mn-cs"/>
              </a:rPr>
              <a:t> o </a:t>
            </a:r>
            <a:r>
              <a:rPr kumimoji="1" lang="en-US" altLang="ja-JP" sz="1200" b="0" i="0" u="none" strike="noStrike" kern="1200" dirty="0" err="1" smtClean="0">
                <a:solidFill>
                  <a:schemeClr val="tx1"/>
                </a:solidFill>
                <a:effectLst/>
                <a:latin typeface="+mn-lt"/>
                <a:ea typeface="+mn-ea"/>
                <a:cs typeface="+mn-cs"/>
              </a:rPr>
              <a:t>shiyō</a:t>
            </a:r>
            <a:r>
              <a:rPr kumimoji="1" lang="en-US" altLang="ja-JP" sz="1200" b="0" i="0" u="none" strike="noStrike" kern="1200" dirty="0" smtClean="0">
                <a:solidFill>
                  <a:schemeClr val="tx1"/>
                </a:solidFill>
                <a:effectLst/>
                <a:latin typeface="+mn-lt"/>
                <a:ea typeface="+mn-ea"/>
                <a:cs typeface="+mn-cs"/>
              </a:rPr>
              <a:t> </a:t>
            </a:r>
            <a:r>
              <a:rPr kumimoji="1" lang="en-US" altLang="ja-JP" sz="1200" b="0" i="0" u="none" strike="noStrike" kern="1200" dirty="0" err="1" smtClean="0">
                <a:solidFill>
                  <a:schemeClr val="tx1"/>
                </a:solidFill>
                <a:effectLst/>
                <a:latin typeface="+mn-lt"/>
                <a:ea typeface="+mn-ea"/>
                <a:cs typeface="+mn-cs"/>
              </a:rPr>
              <a:t>shimasu</a:t>
            </a:r>
            <a:r>
              <a:rPr kumimoji="1" lang="en-US" altLang="ja-JP" sz="1200" b="0" i="0" u="none" strike="noStrike" kern="1200" dirty="0" smtClean="0">
                <a:solidFill>
                  <a:schemeClr val="tx1"/>
                </a:solidFill>
                <a:effectLst/>
                <a:latin typeface="+mn-lt"/>
                <a:ea typeface="+mn-ea"/>
                <a:cs typeface="+mn-cs"/>
              </a:rPr>
              <a:t>.</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47</a:t>
            </a:fld>
            <a:endParaRPr kumimoji="1" lang="ja-JP" altLang="en-US"/>
          </a:p>
        </p:txBody>
      </p:sp>
    </p:spTree>
    <p:extLst>
      <p:ext uri="{BB962C8B-B14F-4D97-AF65-F5344CB8AC3E}">
        <p14:creationId xmlns:p14="http://schemas.microsoft.com/office/powerpoint/2010/main" val="2327065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How can we achieve innovation?</a:t>
            </a:r>
          </a:p>
          <a:p>
            <a:endParaRPr kumimoji="1" lang="en-US" altLang="ja-JP" dirty="0" smtClean="0"/>
          </a:p>
          <a:p>
            <a:r>
              <a:rPr kumimoji="1" lang="en-US" altLang="ja-JP" dirty="0" smtClean="0"/>
              <a:t>Traditional</a:t>
            </a:r>
            <a:r>
              <a:rPr kumimoji="1" lang="en-US" altLang="ja-JP" baseline="0" dirty="0" smtClean="0"/>
              <a:t> Approach(Inside Out Approach)</a:t>
            </a:r>
          </a:p>
          <a:p>
            <a:endParaRPr kumimoji="1" lang="en-US" altLang="ja-JP" dirty="0" smtClean="0"/>
          </a:p>
          <a:p>
            <a:endParaRPr kumimoji="1" lang="en-US" altLang="ja-JP" dirty="0" smtClean="0"/>
          </a:p>
          <a:p>
            <a:endParaRPr kumimoji="1" lang="en-US" altLang="ja-JP" dirty="0" smtClean="0"/>
          </a:p>
          <a:p>
            <a:r>
              <a:rPr kumimoji="1" lang="en-US" altLang="ja-JP" dirty="0" smtClean="0"/>
              <a:t>What are our core competencies?</a:t>
            </a:r>
          </a:p>
          <a:p>
            <a:r>
              <a:rPr kumimoji="1" lang="en-US" altLang="ja-JP" dirty="0" smtClean="0"/>
              <a:t>What is our current business model?</a:t>
            </a:r>
          </a:p>
          <a:p>
            <a:r>
              <a:rPr kumimoji="1" lang="en-US" altLang="ja-JP" dirty="0" smtClean="0"/>
              <a:t>What</a:t>
            </a:r>
            <a:r>
              <a:rPr kumimoji="1" lang="en-US" altLang="ja-JP" baseline="0" dirty="0" smtClean="0"/>
              <a:t> else could we offer?</a:t>
            </a:r>
          </a:p>
          <a:p>
            <a:r>
              <a:rPr kumimoji="1" lang="en-US" altLang="ja-JP" baseline="0" dirty="0" smtClean="0"/>
              <a:t>What other channels could we use?</a:t>
            </a:r>
          </a:p>
          <a:p>
            <a:r>
              <a:rPr kumimoji="1" lang="en-US" altLang="ja-JP" baseline="0" dirty="0" smtClean="0"/>
              <a:t>What customers would we sell to?</a:t>
            </a:r>
          </a:p>
          <a:p>
            <a:endParaRPr kumimoji="1" lang="en-US" altLang="ja-JP" baseline="0" dirty="0" smtClean="0"/>
          </a:p>
          <a:p>
            <a:r>
              <a:rPr kumimoji="1" lang="en-US" altLang="ja-JP" baseline="0" dirty="0" smtClean="0"/>
              <a:t>How can we achieve innovation?</a:t>
            </a:r>
          </a:p>
          <a:p>
            <a:r>
              <a:rPr kumimoji="1" lang="en-US" altLang="ja-JP" baseline="0" dirty="0" smtClean="0"/>
              <a:t>A new way of Business (Outside In Approach)</a:t>
            </a:r>
          </a:p>
          <a:p>
            <a:r>
              <a:rPr kumimoji="1" lang="en-US" altLang="ja-JP" baseline="0" dirty="0" smtClean="0"/>
              <a:t>What customers do we want? What are their priorities?</a:t>
            </a:r>
          </a:p>
          <a:p>
            <a:r>
              <a:rPr kumimoji="1" lang="en-US" altLang="ja-JP" baseline="0" dirty="0" smtClean="0"/>
              <a:t>What ecosystem exists to meet those priorities?</a:t>
            </a:r>
          </a:p>
          <a:p>
            <a:r>
              <a:rPr kumimoji="1" lang="en-US" altLang="ja-JP" baseline="0" dirty="0" smtClean="0"/>
              <a:t>What could we offer?</a:t>
            </a:r>
          </a:p>
          <a:p>
            <a:r>
              <a:rPr kumimoji="1" lang="en-US" altLang="ja-JP" baseline="0" dirty="0" smtClean="0"/>
              <a:t>What business design would create profits?</a:t>
            </a:r>
          </a:p>
          <a:p>
            <a:r>
              <a:rPr kumimoji="1" lang="en-US" altLang="ja-JP" baseline="0" dirty="0" smtClean="0"/>
              <a:t>What do we need to execute that design?</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6</a:t>
            </a:fld>
            <a:endParaRPr kumimoji="1" lang="ja-JP" altLang="en-US"/>
          </a:p>
        </p:txBody>
      </p:sp>
    </p:spTree>
    <p:extLst>
      <p:ext uri="{BB962C8B-B14F-4D97-AF65-F5344CB8AC3E}">
        <p14:creationId xmlns:p14="http://schemas.microsoft.com/office/powerpoint/2010/main" val="4255419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 have to shift from making people want thing to making things people want.,</a:t>
            </a:r>
          </a:p>
          <a:p>
            <a:endParaRPr kumimoji="1" lang="en-US" altLang="ja-JP" dirty="0" smtClean="0"/>
          </a:p>
          <a:p>
            <a:r>
              <a:rPr kumimoji="1" lang="en-US" altLang="ja-JP" dirty="0" smtClean="0"/>
              <a:t>Instead</a:t>
            </a:r>
            <a:r>
              <a:rPr kumimoji="1" lang="en-US" altLang="ja-JP" baseline="0" dirty="0" smtClean="0"/>
              <a:t> of creating products which we want, how about we empathize with people and make something they really want. Won’t that be easy to sell them?</a:t>
            </a:r>
          </a:p>
          <a:p>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7</a:t>
            </a:fld>
            <a:endParaRPr kumimoji="1" lang="ja-JP" altLang="en-US"/>
          </a:p>
        </p:txBody>
      </p:sp>
    </p:spTree>
    <p:extLst>
      <p:ext uri="{BB962C8B-B14F-4D97-AF65-F5344CB8AC3E}">
        <p14:creationId xmlns:p14="http://schemas.microsoft.com/office/powerpoint/2010/main" val="2152905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How can we achieve that?</a:t>
            </a:r>
          </a:p>
          <a:p>
            <a:endParaRPr kumimoji="1" lang="en-US" altLang="ja-JP" dirty="0" smtClean="0"/>
          </a:p>
          <a:p>
            <a:r>
              <a:rPr kumimoji="1" lang="en-US" altLang="ja-JP" dirty="0" smtClean="0"/>
              <a:t>The answer is Design Thinking</a:t>
            </a: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8</a:t>
            </a:fld>
            <a:endParaRPr kumimoji="1" lang="ja-JP" altLang="en-US"/>
          </a:p>
        </p:txBody>
      </p:sp>
    </p:spTree>
    <p:extLst>
      <p:ext uri="{BB962C8B-B14F-4D97-AF65-F5344CB8AC3E}">
        <p14:creationId xmlns:p14="http://schemas.microsoft.com/office/powerpoint/2010/main" val="429908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ggg</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10</a:t>
            </a:fld>
            <a:endParaRPr kumimoji="1" lang="ja-JP" altLang="en-US"/>
          </a:p>
        </p:txBody>
      </p:sp>
    </p:spTree>
    <p:extLst>
      <p:ext uri="{BB962C8B-B14F-4D97-AF65-F5344CB8AC3E}">
        <p14:creationId xmlns:p14="http://schemas.microsoft.com/office/powerpoint/2010/main" val="190754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Design is a perspective with focus on people. It starts with the most important elements that makes us human. "Empathy".</a:t>
            </a:r>
          </a:p>
          <a:p>
            <a:endParaRPr kumimoji="1" lang="en-US" altLang="ja-JP" dirty="0" smtClean="0"/>
          </a:p>
          <a:p>
            <a:r>
              <a:rPr kumimoji="1" lang="en-US" altLang="ja-JP" dirty="0" smtClean="0"/>
              <a:t>We understand each others thoughts, ideologies and mutually respect them and drive forward for the betterment of each other. That is called empathy.</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11</a:t>
            </a:fld>
            <a:endParaRPr kumimoji="1" lang="ja-JP" altLang="en-US"/>
          </a:p>
        </p:txBody>
      </p:sp>
    </p:spTree>
    <p:extLst>
      <p:ext uri="{BB962C8B-B14F-4D97-AF65-F5344CB8AC3E}">
        <p14:creationId xmlns:p14="http://schemas.microsoft.com/office/powerpoint/2010/main" val="123600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Converge</a:t>
            </a:r>
          </a:p>
          <a:p>
            <a:endParaRPr kumimoji="1" lang="en-US" altLang="ja-JP" dirty="0" smtClean="0"/>
          </a:p>
          <a:p>
            <a:r>
              <a:rPr kumimoji="1" lang="en-US" altLang="ja-JP" dirty="0" smtClean="0"/>
              <a:t>Diverge and converge</a:t>
            </a:r>
          </a:p>
          <a:p>
            <a:endParaRPr kumimoji="1" lang="en-US" altLang="ja-JP" dirty="0" smtClean="0"/>
          </a:p>
          <a:p>
            <a:endParaRPr kumimoji="1" lang="en-US" altLang="ja-JP" dirty="0" smtClean="0"/>
          </a:p>
          <a:p>
            <a:r>
              <a:rPr kumimoji="1" lang="en-US" altLang="ja-JP" dirty="0" smtClean="0"/>
              <a:t>Traditionally</a:t>
            </a:r>
            <a:r>
              <a:rPr kumimoji="1" lang="en-US" altLang="ja-JP" baseline="0" dirty="0" smtClean="0"/>
              <a:t> the team comes together and make choices to add a particular feature or is this product right based on the direction of a leader.</a:t>
            </a:r>
          </a:p>
          <a:p>
            <a:endParaRPr kumimoji="1" lang="en-US" altLang="ja-JP" baseline="0" dirty="0" smtClean="0"/>
          </a:p>
          <a:p>
            <a:r>
              <a:rPr kumimoji="1" lang="en-US" altLang="ja-JP" baseline="0" dirty="0" smtClean="0"/>
              <a:t>Using Design thinking, there is a little change, first everybody brainstorms on new ideas. Everyone creates new options and then they lead to choices. </a:t>
            </a:r>
            <a:r>
              <a:rPr kumimoji="1" lang="en-US" altLang="ja-JP" baseline="0" dirty="0" err="1" smtClean="0"/>
              <a:t>Casuing</a:t>
            </a:r>
            <a:r>
              <a:rPr kumimoji="1" lang="en-US" altLang="ja-JP" baseline="0" dirty="0" smtClean="0"/>
              <a:t> </a:t>
            </a:r>
            <a:r>
              <a:rPr kumimoji="1" lang="en-US" altLang="ja-JP" baseline="0" dirty="0" err="1" smtClean="0"/>
              <a:t>resustance</a:t>
            </a:r>
            <a:r>
              <a:rPr kumimoji="1" lang="en-US" altLang="ja-JP" baseline="0" dirty="0" smtClean="0"/>
              <a:t> and justifying leads to value and more streamlined thoughts .</a:t>
            </a:r>
            <a:endParaRPr kumimoji="1" lang="ja-JP" altLang="en-US" dirty="0"/>
          </a:p>
        </p:txBody>
      </p:sp>
      <p:sp>
        <p:nvSpPr>
          <p:cNvPr id="4" name="スライド番号プレースホルダー 3"/>
          <p:cNvSpPr>
            <a:spLocks noGrp="1"/>
          </p:cNvSpPr>
          <p:nvPr>
            <p:ph type="sldNum" sz="quarter" idx="10"/>
          </p:nvPr>
        </p:nvSpPr>
        <p:spPr/>
        <p:txBody>
          <a:bodyPr/>
          <a:lstStyle/>
          <a:p>
            <a:fld id="{5E09DE2A-405F-44A3-A72F-491036B73320}" type="slidenum">
              <a:rPr kumimoji="1" lang="ja-JP" altLang="en-US" smtClean="0"/>
              <a:t>12</a:t>
            </a:fld>
            <a:endParaRPr kumimoji="1" lang="ja-JP" altLang="en-US"/>
          </a:p>
        </p:txBody>
      </p:sp>
    </p:spTree>
    <p:extLst>
      <p:ext uri="{BB962C8B-B14F-4D97-AF65-F5344CB8AC3E}">
        <p14:creationId xmlns:p14="http://schemas.microsoft.com/office/powerpoint/2010/main" val="13976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29C75C22-BA1D-4659-B9B9-AEC191676373}" type="datetimeFigureOut">
              <a:rPr kumimoji="1" lang="ja-JP" altLang="en-US" smtClean="0"/>
              <a:t>2019/11/27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3575433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9C75C22-BA1D-4659-B9B9-AEC191676373}" type="datetimeFigureOut">
              <a:rPr kumimoji="1" lang="ja-JP" altLang="en-US" smtClean="0"/>
              <a:t>2019/11/27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239103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9C75C22-BA1D-4659-B9B9-AEC191676373}" type="datetimeFigureOut">
              <a:rPr kumimoji="1" lang="ja-JP" altLang="en-US" smtClean="0"/>
              <a:t>2019/11/27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1182391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9C75C22-BA1D-4659-B9B9-AEC191676373}" type="datetimeFigureOut">
              <a:rPr kumimoji="1" lang="ja-JP" altLang="en-US" smtClean="0"/>
              <a:t>2019/11/27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588517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29C75C22-BA1D-4659-B9B9-AEC191676373}" type="datetimeFigureOut">
              <a:rPr kumimoji="1" lang="ja-JP" altLang="en-US" smtClean="0"/>
              <a:t>2019/11/27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2892102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9C75C22-BA1D-4659-B9B9-AEC191676373}" type="datetimeFigureOut">
              <a:rPr kumimoji="1" lang="ja-JP" altLang="en-US" smtClean="0"/>
              <a:t>2019/11/27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178231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29C75C22-BA1D-4659-B9B9-AEC191676373}" type="datetimeFigureOut">
              <a:rPr kumimoji="1" lang="ja-JP" altLang="en-US" smtClean="0"/>
              <a:t>2019/11/27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1647902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9C75C22-BA1D-4659-B9B9-AEC191676373}" type="datetimeFigureOut">
              <a:rPr kumimoji="1" lang="ja-JP" altLang="en-US" smtClean="0"/>
              <a:t>2019/11/27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2902316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9C75C22-BA1D-4659-B9B9-AEC191676373}" type="datetimeFigureOut">
              <a:rPr kumimoji="1" lang="ja-JP" altLang="en-US" smtClean="0"/>
              <a:t>2019/11/27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2402496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9C75C22-BA1D-4659-B9B9-AEC191676373}" type="datetimeFigureOut">
              <a:rPr kumimoji="1" lang="ja-JP" altLang="en-US" smtClean="0"/>
              <a:t>2019/11/27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2095211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9C75C22-BA1D-4659-B9B9-AEC191676373}" type="datetimeFigureOut">
              <a:rPr kumimoji="1" lang="ja-JP" altLang="en-US" smtClean="0"/>
              <a:t>2019/11/27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91114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C75C22-BA1D-4659-B9B9-AEC191676373}" type="datetimeFigureOut">
              <a:rPr kumimoji="1" lang="ja-JP" altLang="en-US" smtClean="0"/>
              <a:t>2019/11/27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460AB7-AD92-4D47-957F-2B7F22AD2023}" type="slidenum">
              <a:rPr kumimoji="1" lang="ja-JP" altLang="en-US" smtClean="0"/>
              <a:t>‹#›</a:t>
            </a:fld>
            <a:endParaRPr kumimoji="1" lang="ja-JP" altLang="en-US"/>
          </a:p>
        </p:txBody>
      </p:sp>
    </p:spTree>
    <p:extLst>
      <p:ext uri="{BB962C8B-B14F-4D97-AF65-F5344CB8AC3E}">
        <p14:creationId xmlns:p14="http://schemas.microsoft.com/office/powerpoint/2010/main" val="2198389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5257800"/>
          </a:xfrm>
          <a:prstGeom prst="rect">
            <a:avLst/>
          </a:prstGeom>
        </p:spPr>
      </p:pic>
      <p:sp>
        <p:nvSpPr>
          <p:cNvPr id="8" name="テキスト ボックス 7"/>
          <p:cNvSpPr txBox="1"/>
          <p:nvPr/>
        </p:nvSpPr>
        <p:spPr>
          <a:xfrm>
            <a:off x="0" y="5681033"/>
            <a:ext cx="12192000" cy="830997"/>
          </a:xfrm>
          <a:prstGeom prst="rect">
            <a:avLst/>
          </a:prstGeom>
          <a:noFill/>
        </p:spPr>
        <p:txBody>
          <a:bodyPr wrap="square" rtlCol="0">
            <a:spAutoFit/>
          </a:bodyPr>
          <a:lstStyle/>
          <a:p>
            <a:pPr algn="ctr"/>
            <a:r>
              <a:rPr lang="ja-JP" altLang="en-US" sz="4800" b="1" dirty="0">
                <a:latin typeface="HGP創英角ｺﾞｼｯｸUB" panose="020B0900000000000000" pitchFamily="50" charset="-128"/>
                <a:ea typeface="HGP創英角ｺﾞｼｯｸUB" panose="020B0900000000000000" pitchFamily="50" charset="-128"/>
              </a:rPr>
              <a:t>イノベーション、価値創造、変革的思考の秘訣</a:t>
            </a:r>
            <a:endParaRPr kumimoji="1" lang="ja-JP" altLang="en-US" sz="4800" b="1"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128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a:p>
        </p:txBody>
      </p:sp>
      <p:sp>
        <p:nvSpPr>
          <p:cNvPr id="3" name="サブタイトル 2"/>
          <p:cNvSpPr>
            <a:spLocks noGrp="1"/>
          </p:cNvSpPr>
          <p:nvPr>
            <p:ph type="subTitle" idx="1"/>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0" y="0"/>
            <a:ext cx="12192000" cy="6858000"/>
          </a:xfrm>
          <a:prstGeom prst="rect">
            <a:avLst/>
          </a:prstGeom>
        </p:spPr>
      </p:pic>
      <p:sp>
        <p:nvSpPr>
          <p:cNvPr id="5" name="正方形/長方形 4"/>
          <p:cNvSpPr/>
          <p:nvPr/>
        </p:nvSpPr>
        <p:spPr>
          <a:xfrm>
            <a:off x="3385038" y="1855177"/>
            <a:ext cx="879231" cy="418513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51927" y="0"/>
            <a:ext cx="2724538" cy="326571"/>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94821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9331" y="1"/>
            <a:ext cx="12192000" cy="6858000"/>
          </a:xfrm>
          <a:prstGeom prst="rect">
            <a:avLst/>
          </a:prstGeom>
        </p:spPr>
      </p:pic>
      <p:sp>
        <p:nvSpPr>
          <p:cNvPr id="3" name="タイトル 1"/>
          <p:cNvSpPr txBox="1">
            <a:spLocks/>
          </p:cNvSpPr>
          <p:nvPr/>
        </p:nvSpPr>
        <p:spPr>
          <a:xfrm>
            <a:off x="4349815" y="2632465"/>
            <a:ext cx="3511032" cy="1325563"/>
          </a:xfrm>
          <a:prstGeom prst="rect">
            <a:avLst/>
          </a:prstGeom>
          <a:solidFill>
            <a:schemeClr val="bg1"/>
          </a:solidFill>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000" b="1" dirty="0">
                <a:latin typeface="HGPｺﾞｼｯｸE" panose="020B0900000000000000" pitchFamily="50" charset="-128"/>
                <a:ea typeface="HGPｺﾞｼｯｸE" panose="020B0900000000000000" pitchFamily="50" charset="-128"/>
              </a:rPr>
              <a:t>デザインは人に焦点を当てた視点である。私たちを人間らしくする最も重要な要素から始まります。「共感」。</a:t>
            </a:r>
          </a:p>
        </p:txBody>
      </p:sp>
      <p:sp>
        <p:nvSpPr>
          <p:cNvPr id="5" name="テキスト ボックス 4"/>
          <p:cNvSpPr txBox="1"/>
          <p:nvPr/>
        </p:nvSpPr>
        <p:spPr>
          <a:xfrm>
            <a:off x="189722" y="5560874"/>
            <a:ext cx="11831217" cy="646331"/>
          </a:xfrm>
          <a:prstGeom prst="rect">
            <a:avLst/>
          </a:prstGeom>
          <a:solidFill>
            <a:schemeClr val="tx1"/>
          </a:solidFill>
          <a:ln>
            <a:solidFill>
              <a:schemeClr val="tx1"/>
            </a:solidFill>
          </a:ln>
        </p:spPr>
        <p:txBody>
          <a:bodyPr wrap="square" rtlCol="0">
            <a:spAutoFit/>
          </a:bodyPr>
          <a:lstStyle/>
          <a:p>
            <a:pPr algn="ctr"/>
            <a:r>
              <a:rPr lang="ja-JP" altLang="en-US" b="1" dirty="0">
                <a:solidFill>
                  <a:schemeClr val="bg1"/>
                </a:solidFill>
              </a:rPr>
              <a:t>私たちは、お互いの考えやイデオロギーを理解し、相互に尊重し合い、お互いをより良くするために前進します。それを共感といいます。</a:t>
            </a:r>
            <a:endParaRPr kumimoji="1" lang="ja-JP" altLang="en-US" b="1" dirty="0">
              <a:solidFill>
                <a:schemeClr val="bg1"/>
              </a:solidFill>
            </a:endParaRPr>
          </a:p>
        </p:txBody>
      </p:sp>
    </p:spTree>
    <p:extLst>
      <p:ext uri="{BB962C8B-B14F-4D97-AF65-F5344CB8AC3E}">
        <p14:creationId xmlns:p14="http://schemas.microsoft.com/office/powerpoint/2010/main" val="10636982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正方形/長方形 2"/>
          <p:cNvSpPr/>
          <p:nvPr/>
        </p:nvSpPr>
        <p:spPr>
          <a:xfrm>
            <a:off x="1278293" y="979712"/>
            <a:ext cx="3368352" cy="643813"/>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tx1"/>
                </a:solidFill>
              </a:rPr>
              <a:t>集中</a:t>
            </a:r>
            <a:endParaRPr kumimoji="1" lang="ja-JP" altLang="en-US" sz="2800" b="1" dirty="0">
              <a:solidFill>
                <a:schemeClr val="tx1"/>
              </a:solidFill>
            </a:endParaRPr>
          </a:p>
        </p:txBody>
      </p:sp>
      <p:sp>
        <p:nvSpPr>
          <p:cNvPr id="4" name="正方形/長方形 3"/>
          <p:cNvSpPr/>
          <p:nvPr/>
        </p:nvSpPr>
        <p:spPr>
          <a:xfrm>
            <a:off x="5825412" y="979712"/>
            <a:ext cx="4419600" cy="643813"/>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1"/>
                </a:solidFill>
              </a:rPr>
              <a:t>分岐 </a:t>
            </a:r>
            <a:r>
              <a:rPr lang="en-US" altLang="ja-JP" sz="2800" b="1" dirty="0" smtClean="0">
                <a:solidFill>
                  <a:schemeClr val="tx1"/>
                </a:solidFill>
              </a:rPr>
              <a:t>- </a:t>
            </a:r>
            <a:r>
              <a:rPr lang="ja-JP" altLang="en-US" sz="2800" b="1" dirty="0" smtClean="0">
                <a:solidFill>
                  <a:schemeClr val="tx1"/>
                </a:solidFill>
              </a:rPr>
              <a:t>集中</a:t>
            </a:r>
            <a:endParaRPr kumimoji="1" lang="ja-JP" altLang="en-US" sz="2800" b="1" dirty="0">
              <a:solidFill>
                <a:schemeClr val="tx1"/>
              </a:solidFill>
            </a:endParaRPr>
          </a:p>
        </p:txBody>
      </p:sp>
      <p:sp>
        <p:nvSpPr>
          <p:cNvPr id="5" name="正方形/長方形 4"/>
          <p:cNvSpPr/>
          <p:nvPr/>
        </p:nvSpPr>
        <p:spPr>
          <a:xfrm>
            <a:off x="1370044" y="5666788"/>
            <a:ext cx="9825136" cy="643813"/>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tx1"/>
                </a:solidFill>
              </a:rPr>
              <a:t>従来のビジネス</a:t>
            </a:r>
            <a:r>
              <a:rPr lang="ja-JP" altLang="en-US" sz="2800" b="1" dirty="0" smtClean="0">
                <a:solidFill>
                  <a:schemeClr val="tx1"/>
                </a:solidFill>
              </a:rPr>
              <a:t>手法                         デザイン</a:t>
            </a:r>
            <a:r>
              <a:rPr lang="ja-JP" altLang="en-US" sz="2800" b="1" dirty="0">
                <a:solidFill>
                  <a:schemeClr val="tx1"/>
                </a:solidFill>
              </a:rPr>
              <a:t>思考</a:t>
            </a:r>
            <a:endParaRPr kumimoji="1" lang="ja-JP" altLang="en-US" sz="2800" b="1" dirty="0">
              <a:solidFill>
                <a:schemeClr val="tx1"/>
              </a:solidFill>
            </a:endParaRPr>
          </a:p>
        </p:txBody>
      </p:sp>
      <p:sp>
        <p:nvSpPr>
          <p:cNvPr id="8" name="正方形/長方形 7"/>
          <p:cNvSpPr/>
          <p:nvPr/>
        </p:nvSpPr>
        <p:spPr>
          <a:xfrm>
            <a:off x="2653003" y="3001344"/>
            <a:ext cx="1116565" cy="52562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rPr>
              <a:t>選択を行う</a:t>
            </a:r>
            <a:endParaRPr kumimoji="1" lang="ja-JP" altLang="en-US" sz="1400" b="1" dirty="0">
              <a:solidFill>
                <a:schemeClr val="tx1"/>
              </a:solidFill>
            </a:endParaRPr>
          </a:p>
        </p:txBody>
      </p:sp>
      <p:sp>
        <p:nvSpPr>
          <p:cNvPr id="9" name="正方形/長方形 8"/>
          <p:cNvSpPr/>
          <p:nvPr/>
        </p:nvSpPr>
        <p:spPr>
          <a:xfrm>
            <a:off x="8282472" y="3001344"/>
            <a:ext cx="1116565" cy="52562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rPr>
              <a:t>選択を行う</a:t>
            </a:r>
            <a:endParaRPr kumimoji="1" lang="ja-JP" altLang="en-US" sz="1400" b="1" dirty="0">
              <a:solidFill>
                <a:schemeClr val="tx1"/>
              </a:solidFill>
            </a:endParaRPr>
          </a:p>
        </p:txBody>
      </p:sp>
      <p:sp>
        <p:nvSpPr>
          <p:cNvPr id="10" name="正方形/長方形 9"/>
          <p:cNvSpPr/>
          <p:nvPr/>
        </p:nvSpPr>
        <p:spPr>
          <a:xfrm>
            <a:off x="6615404" y="3046441"/>
            <a:ext cx="1268964" cy="52562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rPr>
              <a:t>オプションの作成</a:t>
            </a:r>
            <a:endParaRPr kumimoji="1" lang="ja-JP" altLang="en-US" sz="1400" b="1" dirty="0">
              <a:solidFill>
                <a:schemeClr val="tx1"/>
              </a:solidFill>
            </a:endParaRPr>
          </a:p>
        </p:txBody>
      </p:sp>
    </p:spTree>
    <p:extLst>
      <p:ext uri="{BB962C8B-B14F-4D97-AF65-F5344CB8AC3E}">
        <p14:creationId xmlns:p14="http://schemas.microsoft.com/office/powerpoint/2010/main" val="3278479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
            <a:ext cx="12192000" cy="6858000"/>
          </a:xfrm>
          <a:prstGeom prst="rect">
            <a:avLst/>
          </a:prstGeom>
        </p:spPr>
      </p:pic>
      <p:sp>
        <p:nvSpPr>
          <p:cNvPr id="3" name="正方形/長方形 2"/>
          <p:cNvSpPr/>
          <p:nvPr/>
        </p:nvSpPr>
        <p:spPr>
          <a:xfrm>
            <a:off x="5206482" y="1763485"/>
            <a:ext cx="1800808" cy="317241"/>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フィードバック</a:t>
            </a:r>
            <a:endParaRPr kumimoji="1" lang="ja-JP" altLang="en-US" b="1" dirty="0">
              <a:solidFill>
                <a:schemeClr val="tx1"/>
              </a:solidFill>
            </a:endParaRPr>
          </a:p>
        </p:txBody>
      </p:sp>
      <p:sp>
        <p:nvSpPr>
          <p:cNvPr id="4" name="正方形/長方形 3"/>
          <p:cNvSpPr/>
          <p:nvPr/>
        </p:nvSpPr>
        <p:spPr>
          <a:xfrm>
            <a:off x="2494384" y="3614057"/>
            <a:ext cx="1670179" cy="27991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リファイン</a:t>
            </a:r>
            <a:endParaRPr kumimoji="1" lang="ja-JP" altLang="en-US" b="1">
              <a:solidFill>
                <a:schemeClr val="tx1"/>
              </a:solidFill>
            </a:endParaRPr>
          </a:p>
        </p:txBody>
      </p:sp>
      <p:sp>
        <p:nvSpPr>
          <p:cNvPr id="5" name="正方形/長方形 4"/>
          <p:cNvSpPr/>
          <p:nvPr/>
        </p:nvSpPr>
        <p:spPr>
          <a:xfrm>
            <a:off x="7999445" y="3614057"/>
            <a:ext cx="1797698" cy="27991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プロトタイプ</a:t>
            </a:r>
            <a:endParaRPr kumimoji="1" lang="ja-JP" altLang="en-US" b="1" dirty="0">
              <a:solidFill>
                <a:schemeClr val="tx1"/>
              </a:solidFill>
            </a:endParaRPr>
          </a:p>
        </p:txBody>
      </p:sp>
      <p:sp>
        <p:nvSpPr>
          <p:cNvPr id="6" name="正方形/長方形 5"/>
          <p:cNvSpPr/>
          <p:nvPr/>
        </p:nvSpPr>
        <p:spPr>
          <a:xfrm>
            <a:off x="4304523" y="5769428"/>
            <a:ext cx="3694922" cy="388775"/>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反復。反復。</a:t>
            </a:r>
            <a:r>
              <a:rPr lang="ja-JP" altLang="en-US" b="1" dirty="0" smtClean="0">
                <a:solidFill>
                  <a:schemeClr val="tx1"/>
                </a:solidFill>
              </a:rPr>
              <a:t>反復</a:t>
            </a:r>
            <a:endParaRPr lang="en-US" altLang="ja-JP" b="1" dirty="0" smtClean="0">
              <a:solidFill>
                <a:schemeClr val="tx1"/>
              </a:solidFill>
            </a:endParaRPr>
          </a:p>
        </p:txBody>
      </p:sp>
    </p:spTree>
    <p:extLst>
      <p:ext uri="{BB962C8B-B14F-4D97-AF65-F5344CB8AC3E}">
        <p14:creationId xmlns:p14="http://schemas.microsoft.com/office/powerpoint/2010/main" val="3922115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正方形/長方形 2"/>
          <p:cNvSpPr/>
          <p:nvPr/>
        </p:nvSpPr>
        <p:spPr>
          <a:xfrm>
            <a:off x="5634135" y="6242179"/>
            <a:ext cx="981270"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実数</a:t>
            </a:r>
            <a:endParaRPr kumimoji="1" lang="ja-JP" altLang="en-US" b="1" dirty="0">
              <a:solidFill>
                <a:schemeClr val="tx1"/>
              </a:solidFill>
            </a:endParaRPr>
          </a:p>
        </p:txBody>
      </p:sp>
      <p:sp>
        <p:nvSpPr>
          <p:cNvPr id="4" name="正方形/長方形 3"/>
          <p:cNvSpPr/>
          <p:nvPr/>
        </p:nvSpPr>
        <p:spPr>
          <a:xfrm>
            <a:off x="3610947" y="4453812"/>
            <a:ext cx="794657" cy="239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5534606" y="2593910"/>
            <a:ext cx="1360716" cy="3125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8016551" y="4453812"/>
            <a:ext cx="625151" cy="270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267270" y="4411824"/>
            <a:ext cx="981270"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詳細</a:t>
            </a:r>
            <a:endParaRPr kumimoji="1" lang="ja-JP" altLang="en-US" b="1" dirty="0">
              <a:solidFill>
                <a:schemeClr val="tx1"/>
              </a:solidFill>
            </a:endParaRPr>
          </a:p>
        </p:txBody>
      </p:sp>
      <p:sp>
        <p:nvSpPr>
          <p:cNvPr id="8" name="正方形/長方形 7"/>
          <p:cNvSpPr/>
          <p:nvPr/>
        </p:nvSpPr>
        <p:spPr>
          <a:xfrm>
            <a:off x="5605365" y="2551922"/>
            <a:ext cx="981270"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要約</a:t>
            </a:r>
            <a:endParaRPr kumimoji="1" lang="ja-JP" altLang="en-US" b="1" dirty="0">
              <a:solidFill>
                <a:schemeClr val="tx1"/>
              </a:solidFill>
            </a:endParaRPr>
          </a:p>
        </p:txBody>
      </p:sp>
      <p:sp>
        <p:nvSpPr>
          <p:cNvPr id="9" name="正方形/長方形 8"/>
          <p:cNvSpPr/>
          <p:nvPr/>
        </p:nvSpPr>
        <p:spPr>
          <a:xfrm>
            <a:off x="8016552" y="4411823"/>
            <a:ext cx="981270"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実行</a:t>
            </a:r>
            <a:endParaRPr kumimoji="1" lang="ja-JP" altLang="en-US" b="1" dirty="0">
              <a:solidFill>
                <a:schemeClr val="tx1"/>
              </a:solidFill>
            </a:endParaRPr>
          </a:p>
        </p:txBody>
      </p:sp>
      <p:sp>
        <p:nvSpPr>
          <p:cNvPr id="10" name="正方形/長方形 9"/>
          <p:cNvSpPr/>
          <p:nvPr/>
        </p:nvSpPr>
        <p:spPr>
          <a:xfrm>
            <a:off x="410547" y="363894"/>
            <a:ext cx="4935894" cy="1698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b="1">
                <a:solidFill>
                  <a:schemeClr val="tx1"/>
                </a:solidFill>
              </a:rPr>
              <a:t>デザイン思考の</a:t>
            </a:r>
            <a:r>
              <a:rPr lang="en-US" altLang="ja-JP" sz="4000" b="1">
                <a:solidFill>
                  <a:schemeClr val="tx1"/>
                </a:solidFill>
              </a:rPr>
              <a:t>4</a:t>
            </a:r>
            <a:r>
              <a:rPr lang="ja-JP" altLang="en-US" sz="4000" b="1">
                <a:solidFill>
                  <a:schemeClr val="tx1"/>
                </a:solidFill>
              </a:rPr>
              <a:t>つのステップ</a:t>
            </a:r>
            <a:endParaRPr kumimoji="1" lang="ja-JP" altLang="en-US" sz="4000" b="1">
              <a:solidFill>
                <a:schemeClr val="tx1"/>
              </a:solidFill>
            </a:endParaRPr>
          </a:p>
        </p:txBody>
      </p:sp>
      <p:sp>
        <p:nvSpPr>
          <p:cNvPr id="11" name="正方形/長方形 10"/>
          <p:cNvSpPr/>
          <p:nvPr/>
        </p:nvSpPr>
        <p:spPr>
          <a:xfrm>
            <a:off x="2864498" y="5421086"/>
            <a:ext cx="2302329"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b="1" dirty="0">
                <a:solidFill>
                  <a:schemeClr val="tx1"/>
                </a:solidFill>
              </a:rPr>
              <a:t>インスピレーション</a:t>
            </a:r>
            <a:endParaRPr kumimoji="1" lang="ja-JP" altLang="en-US" b="1" dirty="0">
              <a:solidFill>
                <a:schemeClr val="tx1"/>
              </a:solidFill>
            </a:endParaRPr>
          </a:p>
        </p:txBody>
      </p:sp>
      <p:sp>
        <p:nvSpPr>
          <p:cNvPr id="12" name="正方形/長方形 11"/>
          <p:cNvSpPr/>
          <p:nvPr/>
        </p:nvSpPr>
        <p:spPr>
          <a:xfrm>
            <a:off x="3621831" y="3251718"/>
            <a:ext cx="17673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b="1" dirty="0">
                <a:solidFill>
                  <a:schemeClr val="tx1"/>
                </a:solidFill>
              </a:rPr>
              <a:t>インサイト</a:t>
            </a:r>
            <a:endParaRPr kumimoji="1" lang="ja-JP" altLang="en-US" b="1" dirty="0">
              <a:solidFill>
                <a:schemeClr val="tx1"/>
              </a:solidFill>
            </a:endParaRPr>
          </a:p>
        </p:txBody>
      </p:sp>
      <p:sp>
        <p:nvSpPr>
          <p:cNvPr id="13" name="正方形/長方形 12"/>
          <p:cNvSpPr/>
          <p:nvPr/>
        </p:nvSpPr>
        <p:spPr>
          <a:xfrm>
            <a:off x="7025172" y="3251718"/>
            <a:ext cx="130706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アイデア</a:t>
            </a:r>
            <a:endParaRPr kumimoji="1" lang="ja-JP" altLang="en-US" b="1" dirty="0">
              <a:solidFill>
                <a:schemeClr val="tx1"/>
              </a:solidFill>
            </a:endParaRPr>
          </a:p>
        </p:txBody>
      </p:sp>
      <p:sp>
        <p:nvSpPr>
          <p:cNvPr id="14" name="正方形/長方形 13"/>
          <p:cNvSpPr/>
          <p:nvPr/>
        </p:nvSpPr>
        <p:spPr>
          <a:xfrm>
            <a:off x="7025172" y="5394646"/>
            <a:ext cx="2333431"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実装</a:t>
            </a:r>
            <a:endParaRPr kumimoji="1" lang="ja-JP" altLang="en-US" b="1" dirty="0">
              <a:solidFill>
                <a:schemeClr val="tx1"/>
              </a:solidFill>
            </a:endParaRPr>
          </a:p>
        </p:txBody>
      </p:sp>
    </p:spTree>
    <p:extLst>
      <p:ext uri="{BB962C8B-B14F-4D97-AF65-F5344CB8AC3E}">
        <p14:creationId xmlns:p14="http://schemas.microsoft.com/office/powerpoint/2010/main" val="33860409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3111" y="0"/>
            <a:ext cx="12192000" cy="6858000"/>
          </a:xfrm>
          <a:prstGeom prst="rect">
            <a:avLst/>
          </a:prstGeom>
        </p:spPr>
      </p:pic>
      <p:sp>
        <p:nvSpPr>
          <p:cNvPr id="3" name="正方形/長方形 2"/>
          <p:cNvSpPr/>
          <p:nvPr/>
        </p:nvSpPr>
        <p:spPr>
          <a:xfrm>
            <a:off x="1212979" y="5075853"/>
            <a:ext cx="2509935" cy="4385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b="1" dirty="0">
                <a:solidFill>
                  <a:schemeClr val="bg1"/>
                </a:solidFill>
              </a:rPr>
              <a:t>インスピレーション</a:t>
            </a:r>
            <a:endParaRPr kumimoji="1" lang="ja-JP" altLang="en-US" b="1" dirty="0">
              <a:solidFill>
                <a:schemeClr val="bg1"/>
              </a:solidFill>
            </a:endParaRPr>
          </a:p>
        </p:txBody>
      </p:sp>
      <p:sp>
        <p:nvSpPr>
          <p:cNvPr id="4" name="正方形/長方形 3"/>
          <p:cNvSpPr/>
          <p:nvPr/>
        </p:nvSpPr>
        <p:spPr>
          <a:xfrm>
            <a:off x="1977310" y="3074437"/>
            <a:ext cx="1045807"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詳細</a:t>
            </a:r>
            <a:endParaRPr kumimoji="1" lang="ja-JP" altLang="en-US" b="1" dirty="0">
              <a:solidFill>
                <a:schemeClr val="tx1"/>
              </a:solidFill>
            </a:endParaRPr>
          </a:p>
        </p:txBody>
      </p:sp>
      <p:sp>
        <p:nvSpPr>
          <p:cNvPr id="5" name="正方形/長方形 4"/>
          <p:cNvSpPr/>
          <p:nvPr/>
        </p:nvSpPr>
        <p:spPr>
          <a:xfrm>
            <a:off x="5605365" y="6158203"/>
            <a:ext cx="981270"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実数</a:t>
            </a:r>
            <a:endParaRPr kumimoji="1" lang="ja-JP" altLang="en-US" b="1" dirty="0">
              <a:solidFill>
                <a:schemeClr val="tx1"/>
              </a:solidFill>
            </a:endParaRPr>
          </a:p>
        </p:txBody>
      </p:sp>
      <p:sp>
        <p:nvSpPr>
          <p:cNvPr id="6" name="正方形/長方形 5"/>
          <p:cNvSpPr/>
          <p:nvPr/>
        </p:nvSpPr>
        <p:spPr>
          <a:xfrm>
            <a:off x="3722914" y="2107163"/>
            <a:ext cx="4739951" cy="636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b="1" dirty="0">
                <a:solidFill>
                  <a:schemeClr val="tx1"/>
                </a:solidFill>
              </a:rPr>
              <a:t>デザインリサーチ</a:t>
            </a:r>
            <a:endParaRPr kumimoji="1" lang="ja-JP" altLang="en-US" sz="4000" b="1" dirty="0">
              <a:solidFill>
                <a:schemeClr val="tx1"/>
              </a:solidFill>
            </a:endParaRPr>
          </a:p>
        </p:txBody>
      </p:sp>
    </p:spTree>
    <p:extLst>
      <p:ext uri="{BB962C8B-B14F-4D97-AF65-F5344CB8AC3E}">
        <p14:creationId xmlns:p14="http://schemas.microsoft.com/office/powerpoint/2010/main" val="4714549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905625"/>
          </a:xfrm>
          <a:prstGeom prst="rect">
            <a:avLst/>
          </a:prstGeom>
        </p:spPr>
      </p:pic>
      <p:sp>
        <p:nvSpPr>
          <p:cNvPr id="3" name="正方形/長方形 2"/>
          <p:cNvSpPr/>
          <p:nvPr/>
        </p:nvSpPr>
        <p:spPr>
          <a:xfrm>
            <a:off x="326571" y="298580"/>
            <a:ext cx="9563878" cy="241662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3200" b="1" dirty="0">
                <a:solidFill>
                  <a:schemeClr val="tx1"/>
                </a:solidFill>
              </a:rPr>
              <a:t>私は信じています</a:t>
            </a:r>
            <a:r>
              <a:rPr lang="en-US" altLang="ja-JP" sz="3200" b="1" dirty="0">
                <a:solidFill>
                  <a:schemeClr val="tx1"/>
                </a:solidFill>
              </a:rPr>
              <a:t>:</a:t>
            </a:r>
          </a:p>
          <a:p>
            <a:endParaRPr lang="en-US" altLang="ja-JP" sz="3200" b="1" dirty="0">
              <a:solidFill>
                <a:schemeClr val="tx1"/>
              </a:solidFill>
            </a:endParaRPr>
          </a:p>
          <a:p>
            <a:r>
              <a:rPr lang="ja-JP" altLang="en-US" sz="3200" b="1" dirty="0">
                <a:solidFill>
                  <a:schemeClr val="tx1"/>
                </a:solidFill>
              </a:rPr>
              <a:t>人に共感すればするほど、その人に価値をもたらし、組織に成功をもたらすことができます。</a:t>
            </a:r>
            <a:endParaRPr kumimoji="1" lang="ja-JP" altLang="en-US" sz="3200" b="1" dirty="0">
              <a:solidFill>
                <a:schemeClr val="tx1"/>
              </a:solidFill>
            </a:endParaRPr>
          </a:p>
        </p:txBody>
      </p:sp>
      <p:sp>
        <p:nvSpPr>
          <p:cNvPr id="4" name="テキスト ボックス 3"/>
          <p:cNvSpPr txBox="1"/>
          <p:nvPr/>
        </p:nvSpPr>
        <p:spPr>
          <a:xfrm>
            <a:off x="1231641" y="3247053"/>
            <a:ext cx="9838436" cy="646331"/>
          </a:xfrm>
          <a:prstGeom prst="rect">
            <a:avLst/>
          </a:prstGeom>
          <a:noFill/>
        </p:spPr>
        <p:txBody>
          <a:bodyPr wrap="square" rtlCol="0">
            <a:spAutoFit/>
          </a:bodyPr>
          <a:lstStyle/>
          <a:p>
            <a:pPr algn="ctr"/>
            <a:r>
              <a:rPr lang="ja-JP" altLang="en-US" dirty="0"/>
              <a:t>共感はこのプロセスの最も重要な側面である。共感がなければ、他人がどのように考え、どのように感じているかを知ることはできない。</a:t>
            </a:r>
            <a:endParaRPr kumimoji="1" lang="ja-JP" altLang="en-US" dirty="0"/>
          </a:p>
        </p:txBody>
      </p:sp>
    </p:spTree>
    <p:extLst>
      <p:ext uri="{BB962C8B-B14F-4D97-AF65-F5344CB8AC3E}">
        <p14:creationId xmlns:p14="http://schemas.microsoft.com/office/powerpoint/2010/main" val="1562565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テキスト ボックス 2"/>
          <p:cNvSpPr txBox="1"/>
          <p:nvPr/>
        </p:nvSpPr>
        <p:spPr>
          <a:xfrm>
            <a:off x="4186990" y="52352"/>
            <a:ext cx="8005010" cy="646331"/>
          </a:xfrm>
          <a:prstGeom prst="rect">
            <a:avLst/>
          </a:prstGeom>
          <a:noFill/>
        </p:spPr>
        <p:txBody>
          <a:bodyPr wrap="square" rtlCol="0">
            <a:spAutoFit/>
          </a:bodyPr>
          <a:lstStyle/>
          <a:p>
            <a:r>
              <a:rPr lang="ja-JP" altLang="en-US" dirty="0"/>
              <a:t>「言うべきことはすべてすでに言った。しかし、誰も聞いていなかったので、もう一度言わなければなりません。」</a:t>
            </a:r>
          </a:p>
        </p:txBody>
      </p:sp>
      <p:sp>
        <p:nvSpPr>
          <p:cNvPr id="4" name="テキスト ボックス 3"/>
          <p:cNvSpPr txBox="1"/>
          <p:nvPr/>
        </p:nvSpPr>
        <p:spPr>
          <a:xfrm>
            <a:off x="76283" y="6090597"/>
            <a:ext cx="8005010" cy="646331"/>
          </a:xfrm>
          <a:prstGeom prst="rect">
            <a:avLst/>
          </a:prstGeom>
          <a:noFill/>
        </p:spPr>
        <p:txBody>
          <a:bodyPr wrap="square" rtlCol="0">
            <a:spAutoFit/>
          </a:bodyPr>
          <a:lstStyle/>
          <a:p>
            <a:r>
              <a:rPr lang="ja-JP" altLang="en-US" dirty="0"/>
              <a:t>お客様が何を考え、感じ、何をしているのかわからないため、すべての行動を観察します。</a:t>
            </a:r>
            <a:endParaRPr kumimoji="1" lang="ja-JP" altLang="en-US" dirty="0"/>
          </a:p>
        </p:txBody>
      </p:sp>
      <p:sp>
        <p:nvSpPr>
          <p:cNvPr id="5" name="正方形/長方形 4"/>
          <p:cNvSpPr/>
          <p:nvPr/>
        </p:nvSpPr>
        <p:spPr>
          <a:xfrm>
            <a:off x="6904653" y="5206482"/>
            <a:ext cx="3732245" cy="884115"/>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080727" y="2528596"/>
            <a:ext cx="2405825" cy="140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状況を観察して聞く</a:t>
            </a:r>
          </a:p>
        </p:txBody>
      </p:sp>
    </p:spTree>
    <p:extLst>
      <p:ext uri="{BB962C8B-B14F-4D97-AF65-F5344CB8AC3E}">
        <p14:creationId xmlns:p14="http://schemas.microsoft.com/office/powerpoint/2010/main" val="3223162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
            <a:ext cx="12192000" cy="6858000"/>
          </a:xfrm>
          <a:prstGeom prst="rect">
            <a:avLst/>
          </a:prstGeom>
        </p:spPr>
      </p:pic>
      <p:sp>
        <p:nvSpPr>
          <p:cNvPr id="3" name="正方形/長方形 2"/>
          <p:cNvSpPr/>
          <p:nvPr/>
        </p:nvSpPr>
        <p:spPr>
          <a:xfrm>
            <a:off x="4823927" y="2575249"/>
            <a:ext cx="2405825" cy="140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常にエンドユーザーと対話します。</a:t>
            </a:r>
            <a:endParaRPr kumimoji="1" lang="ja-JP" altLang="en-US" b="1" dirty="0">
              <a:solidFill>
                <a:schemeClr val="tx1"/>
              </a:solidFill>
            </a:endParaRPr>
          </a:p>
        </p:txBody>
      </p:sp>
      <p:sp>
        <p:nvSpPr>
          <p:cNvPr id="4" name="テキスト ボックス 3"/>
          <p:cNvSpPr txBox="1"/>
          <p:nvPr/>
        </p:nvSpPr>
        <p:spPr>
          <a:xfrm>
            <a:off x="6176865" y="5663511"/>
            <a:ext cx="6015135" cy="1077218"/>
          </a:xfrm>
          <a:prstGeom prst="rect">
            <a:avLst/>
          </a:prstGeom>
          <a:solidFill>
            <a:schemeClr val="tx1"/>
          </a:solidFill>
          <a:ln>
            <a:solidFill>
              <a:schemeClr val="tx1"/>
            </a:solidFill>
          </a:ln>
        </p:spPr>
        <p:txBody>
          <a:bodyPr wrap="square" rtlCol="0">
            <a:spAutoFit/>
          </a:bodyPr>
          <a:lstStyle/>
          <a:p>
            <a:r>
              <a:rPr lang="ja-JP" altLang="en-US" sz="1600" b="1" dirty="0">
                <a:solidFill>
                  <a:schemeClr val="bg1"/>
                </a:solidFill>
              </a:rPr>
              <a:t>私たちのサービスについて話すとき、私たちは組織のマネジメントにインタビューします。私たちのサービスを利用する中核スタッフと話すべきです。小売店の販売員のように。私たちに新しい洞察を与えてくれるかもしれない。</a:t>
            </a:r>
            <a:endParaRPr kumimoji="1" lang="ja-JP" altLang="en-US" sz="1600" b="1" dirty="0">
              <a:solidFill>
                <a:schemeClr val="bg1"/>
              </a:solidFill>
            </a:endParaRPr>
          </a:p>
        </p:txBody>
      </p:sp>
    </p:spTree>
    <p:extLst>
      <p:ext uri="{BB962C8B-B14F-4D97-AF65-F5344CB8AC3E}">
        <p14:creationId xmlns:p14="http://schemas.microsoft.com/office/powerpoint/2010/main" val="1806133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 y="0"/>
            <a:ext cx="12192000" cy="6858000"/>
          </a:xfrm>
          <a:prstGeom prst="rect">
            <a:avLst/>
          </a:prstGeom>
        </p:spPr>
      </p:pic>
      <p:sp>
        <p:nvSpPr>
          <p:cNvPr id="4" name="正方形/長方形 3"/>
          <p:cNvSpPr/>
          <p:nvPr/>
        </p:nvSpPr>
        <p:spPr>
          <a:xfrm>
            <a:off x="4572000" y="2603241"/>
            <a:ext cx="3069771" cy="140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rPr>
              <a:t>80:20</a:t>
            </a:r>
            <a:r>
              <a:rPr lang="ja-JP" altLang="en-US" b="1" dirty="0">
                <a:solidFill>
                  <a:schemeClr val="tx1"/>
                </a:solidFill>
              </a:rPr>
              <a:t>ルールに従ってください。お客様が本当に必要としているものの</a:t>
            </a:r>
            <a:r>
              <a:rPr lang="en-US" altLang="ja-JP" b="1" dirty="0">
                <a:solidFill>
                  <a:schemeClr val="tx1"/>
                </a:solidFill>
              </a:rPr>
              <a:t>20%</a:t>
            </a:r>
            <a:r>
              <a:rPr lang="ja-JP" altLang="en-US" b="1" dirty="0">
                <a:solidFill>
                  <a:schemeClr val="tx1"/>
                </a:solidFill>
              </a:rPr>
              <a:t>を説明し、</a:t>
            </a:r>
            <a:r>
              <a:rPr lang="en-US" altLang="ja-JP" b="1" dirty="0">
                <a:solidFill>
                  <a:schemeClr val="tx1"/>
                </a:solidFill>
              </a:rPr>
              <a:t>80%</a:t>
            </a:r>
            <a:r>
              <a:rPr lang="ja-JP" altLang="en-US" b="1" dirty="0">
                <a:solidFill>
                  <a:schemeClr val="tx1"/>
                </a:solidFill>
              </a:rPr>
              <a:t>を聞いてください。</a:t>
            </a:r>
            <a:endParaRPr kumimoji="1" lang="ja-JP" altLang="en-US" b="1" dirty="0">
              <a:solidFill>
                <a:schemeClr val="tx1"/>
              </a:solidFill>
            </a:endParaRPr>
          </a:p>
        </p:txBody>
      </p:sp>
    </p:spTree>
    <p:extLst>
      <p:ext uri="{BB962C8B-B14F-4D97-AF65-F5344CB8AC3E}">
        <p14:creationId xmlns:p14="http://schemas.microsoft.com/office/powerpoint/2010/main" val="3963808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Ice Breaking Session</a:t>
            </a:r>
            <a:endParaRPr kumimoji="1" lang="ja-JP" altLang="en-US" dirty="0"/>
          </a:p>
        </p:txBody>
      </p:sp>
      <p:pic>
        <p:nvPicPr>
          <p:cNvPr id="5" name="コンテンツ プレースホルダー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128481" y="1825625"/>
            <a:ext cx="4601038" cy="4351338"/>
          </a:xfrm>
        </p:spPr>
      </p:pic>
      <p:pic>
        <p:nvPicPr>
          <p:cNvPr id="3" name="コンテンツ プレースホルダー 2"/>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34062" y="1825625"/>
            <a:ext cx="4657875" cy="4351338"/>
          </a:xfrm>
        </p:spPr>
      </p:pic>
    </p:spTree>
    <p:extLst>
      <p:ext uri="{BB962C8B-B14F-4D97-AF65-F5344CB8AC3E}">
        <p14:creationId xmlns:p14="http://schemas.microsoft.com/office/powerpoint/2010/main" val="3643490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
            <a:ext cx="12192000" cy="6858000"/>
          </a:xfrm>
          <a:prstGeom prst="rect">
            <a:avLst/>
          </a:prstGeom>
        </p:spPr>
      </p:pic>
      <p:sp>
        <p:nvSpPr>
          <p:cNvPr id="3" name="正方形/長方形 2"/>
          <p:cNvSpPr/>
          <p:nvPr/>
        </p:nvSpPr>
        <p:spPr>
          <a:xfrm>
            <a:off x="4874426" y="2537927"/>
            <a:ext cx="2405825" cy="140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質問のルール</a:t>
            </a:r>
            <a:r>
              <a:rPr lang="en-US" altLang="ja-JP" b="1" dirty="0">
                <a:solidFill>
                  <a:schemeClr val="tx1"/>
                </a:solidFill>
              </a:rPr>
              <a:t>:</a:t>
            </a:r>
            <a:r>
              <a:rPr lang="ja-JP" altLang="en-US" b="1" dirty="0">
                <a:solidFill>
                  <a:schemeClr val="tx1"/>
                </a:solidFill>
              </a:rPr>
              <a:t>なぜ</a:t>
            </a:r>
            <a:r>
              <a:rPr lang="en-US" altLang="ja-JP" b="1" dirty="0" smtClean="0">
                <a:solidFill>
                  <a:schemeClr val="tx1"/>
                </a:solidFill>
              </a:rPr>
              <a:t>?</a:t>
            </a:r>
            <a:r>
              <a:rPr lang="ja-JP" altLang="en-US" b="1" dirty="0">
                <a:solidFill>
                  <a:schemeClr val="tx1"/>
                </a:solidFill>
              </a:rPr>
              <a:t>なぜ</a:t>
            </a:r>
            <a:r>
              <a:rPr lang="en-US" altLang="ja-JP" b="1" dirty="0" smtClean="0">
                <a:solidFill>
                  <a:schemeClr val="tx1"/>
                </a:solidFill>
              </a:rPr>
              <a:t>?</a:t>
            </a:r>
            <a:r>
              <a:rPr lang="ja-JP" altLang="en-US" b="1" dirty="0">
                <a:solidFill>
                  <a:schemeClr val="tx1"/>
                </a:solidFill>
              </a:rPr>
              <a:t>なぜ</a:t>
            </a:r>
            <a:r>
              <a:rPr lang="en-US" altLang="ja-JP" b="1" dirty="0">
                <a:solidFill>
                  <a:schemeClr val="tx1"/>
                </a:solidFill>
              </a:rPr>
              <a:t>?</a:t>
            </a:r>
            <a:endParaRPr kumimoji="1" lang="ja-JP" altLang="en-US" b="1" dirty="0">
              <a:solidFill>
                <a:schemeClr val="tx1"/>
              </a:solidFill>
            </a:endParaRPr>
          </a:p>
        </p:txBody>
      </p:sp>
    </p:spTree>
    <p:extLst>
      <p:ext uri="{BB962C8B-B14F-4D97-AF65-F5344CB8AC3E}">
        <p14:creationId xmlns:p14="http://schemas.microsoft.com/office/powerpoint/2010/main" val="19444117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
            <a:ext cx="12192000" cy="6858000"/>
          </a:xfrm>
          <a:prstGeom prst="rect">
            <a:avLst/>
          </a:prstGeom>
        </p:spPr>
      </p:pic>
      <p:sp>
        <p:nvSpPr>
          <p:cNvPr id="3" name="正方形/長方形 2"/>
          <p:cNvSpPr/>
          <p:nvPr/>
        </p:nvSpPr>
        <p:spPr>
          <a:xfrm>
            <a:off x="1380931" y="671804"/>
            <a:ext cx="8742783" cy="3704253"/>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914401" y="302471"/>
            <a:ext cx="2267338" cy="584775"/>
          </a:xfrm>
          <a:prstGeom prst="rect">
            <a:avLst/>
          </a:prstGeom>
          <a:noFill/>
        </p:spPr>
        <p:txBody>
          <a:bodyPr wrap="square" rtlCol="0">
            <a:spAutoFit/>
          </a:bodyPr>
          <a:lstStyle/>
          <a:p>
            <a:r>
              <a:rPr kumimoji="1" lang="en-US" altLang="ja-JP" sz="3200" b="1" dirty="0" smtClean="0"/>
              <a:t>Activity #1</a:t>
            </a:r>
            <a:endParaRPr kumimoji="1" lang="ja-JP" altLang="en-US" sz="3200" b="1" dirty="0"/>
          </a:p>
        </p:txBody>
      </p:sp>
      <p:sp>
        <p:nvSpPr>
          <p:cNvPr id="5" name="テキスト ボックス 4"/>
          <p:cNvSpPr txBox="1"/>
          <p:nvPr/>
        </p:nvSpPr>
        <p:spPr>
          <a:xfrm>
            <a:off x="643813" y="1256579"/>
            <a:ext cx="8956298" cy="2031325"/>
          </a:xfrm>
          <a:prstGeom prst="rect">
            <a:avLst/>
          </a:prstGeom>
          <a:noFill/>
        </p:spPr>
        <p:txBody>
          <a:bodyPr wrap="none" rtlCol="0">
            <a:spAutoFit/>
          </a:bodyPr>
          <a:lstStyle/>
          <a:p>
            <a:r>
              <a:rPr lang="ja-JP" altLang="en-US" b="1" dirty="0"/>
              <a:t>チーム名を決定します。</a:t>
            </a:r>
          </a:p>
          <a:p>
            <a:endParaRPr lang="ja-JP" altLang="en-US" b="1" dirty="0"/>
          </a:p>
          <a:p>
            <a:r>
              <a:rPr lang="ja-JP" altLang="en-US" b="1" dirty="0"/>
              <a:t>ペルソナを作成します。想像上の人を作り、その人の人口統計に関する詳細を書く。</a:t>
            </a:r>
          </a:p>
          <a:p>
            <a:r>
              <a:rPr lang="ja-JP" altLang="en-US" b="1" dirty="0"/>
              <a:t>年齢、性別、婚姻区分</a:t>
            </a:r>
          </a:p>
          <a:p>
            <a:r>
              <a:rPr lang="ja-JP" altLang="en-US" b="1" dirty="0"/>
              <a:t>あの人は何が好きですか。</a:t>
            </a:r>
          </a:p>
          <a:p>
            <a:r>
              <a:rPr lang="ja-JP" altLang="en-US" b="1" dirty="0"/>
              <a:t>趣味は何ですか。</a:t>
            </a:r>
          </a:p>
          <a:p>
            <a:endParaRPr kumimoji="1" lang="ja-JP" altLang="en-US" b="1" dirty="0"/>
          </a:p>
        </p:txBody>
      </p:sp>
      <p:sp>
        <p:nvSpPr>
          <p:cNvPr id="6" name="テキスト ボックス 5"/>
          <p:cNvSpPr txBox="1"/>
          <p:nvPr/>
        </p:nvSpPr>
        <p:spPr>
          <a:xfrm>
            <a:off x="643813" y="3657237"/>
            <a:ext cx="11214930" cy="2031325"/>
          </a:xfrm>
          <a:prstGeom prst="rect">
            <a:avLst/>
          </a:prstGeom>
          <a:noFill/>
        </p:spPr>
        <p:txBody>
          <a:bodyPr wrap="none" rtlCol="0">
            <a:spAutoFit/>
          </a:bodyPr>
          <a:lstStyle/>
          <a:p>
            <a:r>
              <a:rPr lang="en-US" altLang="ja-JP" b="1" dirty="0"/>
              <a:t>Decide a Team Name.</a:t>
            </a:r>
          </a:p>
          <a:p>
            <a:endParaRPr lang="en-US" altLang="ja-JP" b="1" dirty="0"/>
          </a:p>
          <a:p>
            <a:r>
              <a:rPr lang="en-US" altLang="ja-JP" b="1" dirty="0"/>
              <a:t>Create a persona. Creating an imaginary person and write the details about his/her demographics.</a:t>
            </a:r>
          </a:p>
          <a:p>
            <a:r>
              <a:rPr lang="en-US" altLang="ja-JP" b="1" dirty="0"/>
              <a:t>Age, Gender, Marital Status</a:t>
            </a:r>
          </a:p>
          <a:p>
            <a:r>
              <a:rPr lang="en-US" altLang="ja-JP" b="1" dirty="0"/>
              <a:t>What does that person like?</a:t>
            </a:r>
          </a:p>
          <a:p>
            <a:r>
              <a:rPr lang="en-US" altLang="ja-JP" b="1" dirty="0"/>
              <a:t>What are the hobbies?</a:t>
            </a:r>
          </a:p>
          <a:p>
            <a:endParaRPr kumimoji="1" lang="ja-JP" altLang="en-US" b="1" dirty="0"/>
          </a:p>
        </p:txBody>
      </p:sp>
    </p:spTree>
    <p:extLst>
      <p:ext uri="{BB962C8B-B14F-4D97-AF65-F5344CB8AC3E}">
        <p14:creationId xmlns:p14="http://schemas.microsoft.com/office/powerpoint/2010/main" val="8616492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
            <a:ext cx="12192000" cy="6858000"/>
          </a:xfrm>
          <a:prstGeom prst="rect">
            <a:avLst/>
          </a:prstGeom>
        </p:spPr>
      </p:pic>
      <p:sp>
        <p:nvSpPr>
          <p:cNvPr id="3" name="正方形/長方形 2"/>
          <p:cNvSpPr/>
          <p:nvPr/>
        </p:nvSpPr>
        <p:spPr>
          <a:xfrm>
            <a:off x="3717082" y="3861318"/>
            <a:ext cx="4739951" cy="636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b="1" dirty="0">
                <a:solidFill>
                  <a:schemeClr val="tx1"/>
                </a:solidFill>
              </a:rPr>
              <a:t>統合</a:t>
            </a:r>
            <a:endParaRPr kumimoji="1" lang="ja-JP" altLang="en-US" sz="4000" b="1" dirty="0">
              <a:solidFill>
                <a:schemeClr val="tx1"/>
              </a:solidFill>
            </a:endParaRPr>
          </a:p>
        </p:txBody>
      </p:sp>
      <p:sp>
        <p:nvSpPr>
          <p:cNvPr id="4" name="正方形/長方形 3"/>
          <p:cNvSpPr/>
          <p:nvPr/>
        </p:nvSpPr>
        <p:spPr>
          <a:xfrm>
            <a:off x="2111438" y="3074438"/>
            <a:ext cx="981270"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詳細</a:t>
            </a:r>
            <a:endParaRPr kumimoji="1" lang="ja-JP" altLang="en-US" b="1" dirty="0">
              <a:solidFill>
                <a:schemeClr val="tx1"/>
              </a:solidFill>
            </a:endParaRPr>
          </a:p>
        </p:txBody>
      </p:sp>
      <p:sp>
        <p:nvSpPr>
          <p:cNvPr id="5" name="正方形/長方形 4"/>
          <p:cNvSpPr/>
          <p:nvPr/>
        </p:nvSpPr>
        <p:spPr>
          <a:xfrm>
            <a:off x="5362769" y="67648"/>
            <a:ext cx="1448578"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要約</a:t>
            </a:r>
            <a:endParaRPr kumimoji="1" lang="ja-JP" altLang="en-US" b="1" dirty="0">
              <a:solidFill>
                <a:schemeClr val="tx1"/>
              </a:solidFill>
            </a:endParaRPr>
          </a:p>
        </p:txBody>
      </p:sp>
      <p:sp>
        <p:nvSpPr>
          <p:cNvPr id="6" name="正方形/長方形 5"/>
          <p:cNvSpPr/>
          <p:nvPr/>
        </p:nvSpPr>
        <p:spPr>
          <a:xfrm>
            <a:off x="1718386" y="755780"/>
            <a:ext cx="1767374" cy="4315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b="1" dirty="0">
                <a:solidFill>
                  <a:schemeClr val="bg1"/>
                </a:solidFill>
              </a:rPr>
              <a:t>インサイト</a:t>
            </a:r>
            <a:endParaRPr kumimoji="1" lang="ja-JP" altLang="en-US" b="1" dirty="0">
              <a:solidFill>
                <a:schemeClr val="bg1"/>
              </a:solidFill>
            </a:endParaRPr>
          </a:p>
        </p:txBody>
      </p:sp>
    </p:spTree>
    <p:extLst>
      <p:ext uri="{BB962C8B-B14F-4D97-AF65-F5344CB8AC3E}">
        <p14:creationId xmlns:p14="http://schemas.microsoft.com/office/powerpoint/2010/main" val="25599485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正方形/長方形 2"/>
          <p:cNvSpPr/>
          <p:nvPr/>
        </p:nvSpPr>
        <p:spPr>
          <a:xfrm>
            <a:off x="317241" y="317241"/>
            <a:ext cx="9265298" cy="1203649"/>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3600" b="1">
                <a:solidFill>
                  <a:schemeClr val="tx1"/>
                </a:solidFill>
              </a:rPr>
              <a:t>合成とは意味作り、パターン発見、方向設定の技法である。</a:t>
            </a:r>
            <a:endParaRPr kumimoji="1" lang="ja-JP" altLang="en-US" sz="3600" b="1">
              <a:solidFill>
                <a:schemeClr val="tx1"/>
              </a:solidFill>
            </a:endParaRPr>
          </a:p>
        </p:txBody>
      </p:sp>
      <p:sp>
        <p:nvSpPr>
          <p:cNvPr id="4" name="正方形/長方形 3"/>
          <p:cNvSpPr/>
          <p:nvPr/>
        </p:nvSpPr>
        <p:spPr>
          <a:xfrm>
            <a:off x="5698189" y="5138448"/>
            <a:ext cx="646331" cy="369332"/>
          </a:xfrm>
          <a:prstGeom prst="rect">
            <a:avLst/>
          </a:prstGeom>
        </p:spPr>
        <p:txBody>
          <a:bodyPr wrap="none">
            <a:spAutoFit/>
          </a:bodyPr>
          <a:lstStyle/>
          <a:p>
            <a:r>
              <a:rPr lang="ja-JP" altLang="en-US" dirty="0"/>
              <a:t>統合</a:t>
            </a:r>
          </a:p>
        </p:txBody>
      </p:sp>
      <p:sp>
        <p:nvSpPr>
          <p:cNvPr id="5" name="正方形/長方形 4"/>
          <p:cNvSpPr/>
          <p:nvPr/>
        </p:nvSpPr>
        <p:spPr>
          <a:xfrm>
            <a:off x="8764555" y="4863586"/>
            <a:ext cx="1338828" cy="369332"/>
          </a:xfrm>
          <a:prstGeom prst="rect">
            <a:avLst/>
          </a:prstGeom>
        </p:spPr>
        <p:txBody>
          <a:bodyPr wrap="none">
            <a:spAutoFit/>
          </a:bodyPr>
          <a:lstStyle/>
          <a:p>
            <a:r>
              <a:rPr lang="ja-JP" altLang="en-US" dirty="0"/>
              <a:t>洞察と機会</a:t>
            </a:r>
          </a:p>
        </p:txBody>
      </p:sp>
      <p:sp>
        <p:nvSpPr>
          <p:cNvPr id="6" name="正方形/長方形 5"/>
          <p:cNvSpPr/>
          <p:nvPr/>
        </p:nvSpPr>
        <p:spPr>
          <a:xfrm>
            <a:off x="1892673" y="4863586"/>
            <a:ext cx="1338828" cy="369332"/>
          </a:xfrm>
          <a:prstGeom prst="rect">
            <a:avLst/>
          </a:prstGeom>
        </p:spPr>
        <p:txBody>
          <a:bodyPr wrap="none">
            <a:spAutoFit/>
          </a:bodyPr>
          <a:lstStyle/>
          <a:p>
            <a:r>
              <a:rPr lang="ja-JP" altLang="en-US" dirty="0"/>
              <a:t>観察と発見</a:t>
            </a:r>
          </a:p>
        </p:txBody>
      </p:sp>
    </p:spTree>
    <p:extLst>
      <p:ext uri="{BB962C8B-B14F-4D97-AF65-F5344CB8AC3E}">
        <p14:creationId xmlns:p14="http://schemas.microsoft.com/office/powerpoint/2010/main" val="27782475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正方形/長方形 2"/>
          <p:cNvSpPr/>
          <p:nvPr/>
        </p:nvSpPr>
        <p:spPr>
          <a:xfrm>
            <a:off x="4874426" y="2537927"/>
            <a:ext cx="2405825" cy="140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特定のお客様に対してどのようなプロセスが実行されたかを説明する</a:t>
            </a:r>
            <a:endParaRPr kumimoji="1" lang="ja-JP" altLang="en-US" b="1" dirty="0">
              <a:solidFill>
                <a:schemeClr val="tx1"/>
              </a:solidFill>
            </a:endParaRPr>
          </a:p>
        </p:txBody>
      </p:sp>
      <p:sp>
        <p:nvSpPr>
          <p:cNvPr id="4" name="正方形/長方形 3"/>
          <p:cNvSpPr/>
          <p:nvPr/>
        </p:nvSpPr>
        <p:spPr>
          <a:xfrm>
            <a:off x="914400" y="5085184"/>
            <a:ext cx="4105469" cy="1203649"/>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最小の詳細を明確にし、誰かの視点から洞察を得るプロセスに没頭する</a:t>
            </a:r>
            <a:endParaRPr kumimoji="1" lang="ja-JP" altLang="en-US" dirty="0">
              <a:solidFill>
                <a:schemeClr val="tx1"/>
              </a:solidFill>
            </a:endParaRPr>
          </a:p>
        </p:txBody>
      </p:sp>
    </p:spTree>
    <p:extLst>
      <p:ext uri="{BB962C8B-B14F-4D97-AF65-F5344CB8AC3E}">
        <p14:creationId xmlns:p14="http://schemas.microsoft.com/office/powerpoint/2010/main" val="13581451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正方形/長方形 2"/>
          <p:cNvSpPr/>
          <p:nvPr/>
        </p:nvSpPr>
        <p:spPr>
          <a:xfrm>
            <a:off x="4893087" y="2640562"/>
            <a:ext cx="2405825" cy="140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存の世界で機会を見つけるには、旅行マップを使用します。</a:t>
            </a:r>
          </a:p>
        </p:txBody>
      </p:sp>
      <p:sp>
        <p:nvSpPr>
          <p:cNvPr id="4" name="正方形/長方形 3"/>
          <p:cNvSpPr/>
          <p:nvPr/>
        </p:nvSpPr>
        <p:spPr>
          <a:xfrm>
            <a:off x="1250302" y="4889241"/>
            <a:ext cx="3144416" cy="1408922"/>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n w="0"/>
                <a:solidFill>
                  <a:schemeClr val="tx1"/>
                </a:solidFill>
                <a:effectLst>
                  <a:outerShdw blurRad="38100" dist="19050" dir="2700000" algn="tl" rotWithShape="0">
                    <a:schemeClr val="dk1">
                      <a:alpha val="40000"/>
                    </a:schemeClr>
                  </a:outerShdw>
                </a:effectLst>
              </a:rPr>
              <a:t>グループ内で明確なメッセージを伝える最も強力な視覚化を見つけます。</a:t>
            </a:r>
          </a:p>
        </p:txBody>
      </p:sp>
    </p:spTree>
    <p:extLst>
      <p:ext uri="{BB962C8B-B14F-4D97-AF65-F5344CB8AC3E}">
        <p14:creationId xmlns:p14="http://schemas.microsoft.com/office/powerpoint/2010/main" val="22180505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1838301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pic>
        <p:nvPicPr>
          <p:cNvPr id="3" name="図 2"/>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38756869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
            <a:ext cx="12192000" cy="6858000"/>
          </a:xfrm>
          <a:prstGeom prst="rect">
            <a:avLst/>
          </a:prstGeom>
        </p:spPr>
      </p:pic>
      <p:sp>
        <p:nvSpPr>
          <p:cNvPr id="3" name="正方形/長方形 2"/>
          <p:cNvSpPr/>
          <p:nvPr/>
        </p:nvSpPr>
        <p:spPr>
          <a:xfrm>
            <a:off x="4893087" y="2724539"/>
            <a:ext cx="2405825" cy="140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洞察を抽出する。</a:t>
            </a:r>
            <a:endParaRPr kumimoji="1" lang="ja-JP" altLang="en-US" b="1" dirty="0">
              <a:solidFill>
                <a:schemeClr val="tx1"/>
              </a:solidFill>
            </a:endParaRPr>
          </a:p>
        </p:txBody>
      </p:sp>
      <p:sp>
        <p:nvSpPr>
          <p:cNvPr id="4" name="正方形/長方形 3"/>
          <p:cNvSpPr/>
          <p:nvPr/>
        </p:nvSpPr>
        <p:spPr>
          <a:xfrm>
            <a:off x="998376" y="4655976"/>
            <a:ext cx="3666930" cy="1726163"/>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n w="0"/>
                <a:solidFill>
                  <a:schemeClr val="tx1"/>
                </a:solidFill>
                <a:effectLst>
                  <a:outerShdw blurRad="38100" dist="19050" dir="2700000" algn="tl" rotWithShape="0">
                    <a:schemeClr val="dk1">
                      <a:alpha val="40000"/>
                    </a:schemeClr>
                  </a:outerShdw>
                </a:effectLst>
              </a:rPr>
              <a:t>設計上の問題を新しい観点から設定するメッセージを定義する</a:t>
            </a:r>
            <a:endParaRPr kumimoji="1" lang="ja-JP"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93293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正方形/長方形 2"/>
          <p:cNvSpPr/>
          <p:nvPr/>
        </p:nvSpPr>
        <p:spPr>
          <a:xfrm>
            <a:off x="4301412" y="2537927"/>
            <a:ext cx="3536302" cy="1586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a:t>
            </a:r>
            <a:r>
              <a:rPr lang="en-US" altLang="ja-JP" b="1" dirty="0" smtClean="0">
                <a:solidFill>
                  <a:schemeClr val="tx1"/>
                </a:solidFill>
              </a:rPr>
              <a:t>How can we?</a:t>
            </a:r>
            <a:r>
              <a:rPr lang="ja-JP" altLang="en-US" b="1" dirty="0" smtClean="0">
                <a:solidFill>
                  <a:schemeClr val="tx1"/>
                </a:solidFill>
              </a:rPr>
              <a:t>」</a:t>
            </a:r>
            <a:r>
              <a:rPr lang="ja-JP" altLang="en-US" b="1" dirty="0">
                <a:solidFill>
                  <a:schemeClr val="tx1"/>
                </a:solidFill>
              </a:rPr>
              <a:t>ソリューションの説明</a:t>
            </a:r>
            <a:endParaRPr kumimoji="1" lang="ja-JP" altLang="en-US" b="1" dirty="0">
              <a:solidFill>
                <a:schemeClr val="tx1"/>
              </a:solidFill>
            </a:endParaRPr>
          </a:p>
        </p:txBody>
      </p:sp>
      <p:sp>
        <p:nvSpPr>
          <p:cNvPr id="4" name="正方形/長方形 3"/>
          <p:cNvSpPr/>
          <p:nvPr/>
        </p:nvSpPr>
        <p:spPr>
          <a:xfrm>
            <a:off x="1147665" y="5019869"/>
            <a:ext cx="3862874" cy="1343609"/>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n w="0"/>
                <a:solidFill>
                  <a:schemeClr val="tx1"/>
                </a:solidFill>
                <a:effectLst>
                  <a:outerShdw blurRad="38100" dist="19050" dir="2700000" algn="tl" rotWithShape="0">
                    <a:schemeClr val="dk1">
                      <a:alpha val="40000"/>
                    </a:schemeClr>
                  </a:outerShdw>
                </a:effectLst>
              </a:rPr>
              <a:t>いくつかの機会領域を選択し、前向きな方法で課題を策定します</a:t>
            </a:r>
            <a:endParaRPr kumimoji="1" lang="ja-JP"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56001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a:p>
        </p:txBody>
      </p:sp>
      <p:sp>
        <p:nvSpPr>
          <p:cNvPr id="3" name="サブタイトル 2"/>
          <p:cNvSpPr>
            <a:spLocks noGrp="1"/>
          </p:cNvSpPr>
          <p:nvPr>
            <p:ph type="subTitle" idx="1"/>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0" y="0"/>
            <a:ext cx="12192000" cy="6858000"/>
          </a:xfrm>
          <a:prstGeom prst="rect">
            <a:avLst/>
          </a:prstGeom>
        </p:spPr>
      </p:pic>
      <p:sp>
        <p:nvSpPr>
          <p:cNvPr id="5" name="正方形/長方形 4"/>
          <p:cNvSpPr/>
          <p:nvPr/>
        </p:nvSpPr>
        <p:spPr>
          <a:xfrm>
            <a:off x="3385038" y="1855177"/>
            <a:ext cx="879231" cy="418513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51927" y="0"/>
            <a:ext cx="2724538" cy="326571"/>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556588" y="951722"/>
            <a:ext cx="6867330" cy="5019870"/>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718457" y="774441"/>
            <a:ext cx="10571584" cy="4247317"/>
          </a:xfrm>
          <a:prstGeom prst="rect">
            <a:avLst/>
          </a:prstGeom>
          <a:noFill/>
        </p:spPr>
        <p:txBody>
          <a:bodyPr wrap="square" rtlCol="0">
            <a:spAutoFit/>
          </a:bodyPr>
          <a:lstStyle/>
          <a:p>
            <a:r>
              <a:rPr lang="en-US" altLang="ja-JP" dirty="0"/>
              <a:t>I am very inspired by the Japanese word </a:t>
            </a:r>
            <a:r>
              <a:rPr lang="en-US" altLang="ja-JP" dirty="0" err="1"/>
              <a:t>ikigai</a:t>
            </a:r>
            <a:r>
              <a:rPr lang="en-US" altLang="ja-JP" dirty="0"/>
              <a:t>. It has opened up new perspective on life and I thought there can be no good ice breaker than sharing our own </a:t>
            </a:r>
            <a:r>
              <a:rPr lang="en-US" altLang="ja-JP" dirty="0" err="1"/>
              <a:t>ikigai</a:t>
            </a:r>
            <a:r>
              <a:rPr lang="en-US" altLang="ja-JP" dirty="0" smtClean="0"/>
              <a:t>.</a:t>
            </a:r>
          </a:p>
          <a:p>
            <a:endParaRPr lang="en-US" altLang="ja-JP" dirty="0"/>
          </a:p>
          <a:p>
            <a:r>
              <a:rPr lang="en-US" altLang="ja-JP" dirty="0"/>
              <a:t>I would like everyone to write their reason of existence. What makes them aware and passionate about the things around them, reason to wake up every morning.</a:t>
            </a:r>
          </a:p>
          <a:p>
            <a:endParaRPr lang="en-US" altLang="ja-JP" dirty="0"/>
          </a:p>
          <a:p>
            <a:r>
              <a:rPr lang="en-US" altLang="ja-JP" dirty="0"/>
              <a:t>Along with it one happy moment and one sad moment which occurred in the past</a:t>
            </a:r>
            <a:r>
              <a:rPr lang="en-US" altLang="ja-JP" dirty="0" smtClean="0"/>
              <a:t>.</a:t>
            </a:r>
          </a:p>
          <a:p>
            <a:endParaRPr kumimoji="1" lang="en-US" altLang="ja-JP" dirty="0"/>
          </a:p>
          <a:p>
            <a:r>
              <a:rPr lang="ja-JP" altLang="en-US" dirty="0"/>
              <a:t>私は日本語の生き甲斐という言葉にとても感銘を受けています。新たな人生観が開かれ、自分たちの生き甲斐を分かち合うことほど良い砕氷船はないと思いました</a:t>
            </a:r>
            <a:r>
              <a:rPr lang="ja-JP" altLang="en-US" dirty="0" smtClean="0"/>
              <a:t>。</a:t>
            </a:r>
            <a:endParaRPr lang="en-US" altLang="ja-JP" dirty="0" smtClean="0"/>
          </a:p>
          <a:p>
            <a:endParaRPr lang="ja-JP" altLang="en-US" dirty="0"/>
          </a:p>
          <a:p>
            <a:r>
              <a:rPr lang="ja-JP" altLang="en-US" dirty="0"/>
              <a:t>皆さんに存在理由を書いていただきたいと思います。周りのことを意識して情熱を持っているのは、毎朝目を覚ます理由です。</a:t>
            </a:r>
          </a:p>
          <a:p>
            <a:endParaRPr lang="ja-JP" altLang="en-US" dirty="0"/>
          </a:p>
          <a:p>
            <a:r>
              <a:rPr lang="ja-JP" altLang="en-US" dirty="0"/>
              <a:t>それと一緒に過去に起こった一つの幸せな瞬間と一つの悲しい瞬間があります。</a:t>
            </a:r>
            <a:endParaRPr kumimoji="1" lang="ja-JP" altLang="en-US" dirty="0"/>
          </a:p>
        </p:txBody>
      </p:sp>
    </p:spTree>
    <p:extLst>
      <p:ext uri="{BB962C8B-B14F-4D97-AF65-F5344CB8AC3E}">
        <p14:creationId xmlns:p14="http://schemas.microsoft.com/office/powerpoint/2010/main" val="4279535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
            <a:ext cx="12192000" cy="6858000"/>
          </a:xfrm>
          <a:prstGeom prst="rect">
            <a:avLst/>
          </a:prstGeom>
        </p:spPr>
      </p:pic>
      <p:sp>
        <p:nvSpPr>
          <p:cNvPr id="3" name="正方形/長方形 2"/>
          <p:cNvSpPr/>
          <p:nvPr/>
        </p:nvSpPr>
        <p:spPr>
          <a:xfrm>
            <a:off x="606490" y="531845"/>
            <a:ext cx="10328988" cy="591560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914401" y="302471"/>
            <a:ext cx="2267338" cy="584775"/>
          </a:xfrm>
          <a:prstGeom prst="rect">
            <a:avLst/>
          </a:prstGeom>
          <a:noFill/>
        </p:spPr>
        <p:txBody>
          <a:bodyPr wrap="square" rtlCol="0">
            <a:spAutoFit/>
          </a:bodyPr>
          <a:lstStyle/>
          <a:p>
            <a:r>
              <a:rPr kumimoji="1" lang="en-US" altLang="ja-JP" sz="3200" b="1" dirty="0" smtClean="0"/>
              <a:t>Activity #2</a:t>
            </a:r>
            <a:endParaRPr kumimoji="1" lang="ja-JP" altLang="en-US" sz="3200" b="1" dirty="0"/>
          </a:p>
        </p:txBody>
      </p:sp>
      <p:sp>
        <p:nvSpPr>
          <p:cNvPr id="5" name="テキスト ボックス 4"/>
          <p:cNvSpPr txBox="1"/>
          <p:nvPr/>
        </p:nvSpPr>
        <p:spPr>
          <a:xfrm>
            <a:off x="914401" y="1234424"/>
            <a:ext cx="10627567" cy="4524315"/>
          </a:xfrm>
          <a:prstGeom prst="rect">
            <a:avLst/>
          </a:prstGeom>
          <a:noFill/>
        </p:spPr>
        <p:txBody>
          <a:bodyPr wrap="square" rtlCol="0">
            <a:spAutoFit/>
          </a:bodyPr>
          <a:lstStyle/>
          <a:p>
            <a:r>
              <a:rPr kumimoji="1" lang="en-US" altLang="ja-JP" dirty="0" smtClean="0"/>
              <a:t>Create a Journey map for your persona.</a:t>
            </a:r>
          </a:p>
          <a:p>
            <a:endParaRPr lang="en-US" altLang="ja-JP" dirty="0"/>
          </a:p>
          <a:p>
            <a:r>
              <a:rPr kumimoji="1" lang="en-US" altLang="ja-JP" dirty="0" smtClean="0"/>
              <a:t>Derive Insights from the journey map. See which all emotions make the customer anxious or sad and brainstorm to find new opportunities out of them.</a:t>
            </a:r>
          </a:p>
          <a:p>
            <a:endParaRPr lang="en-US" altLang="ja-JP" dirty="0"/>
          </a:p>
          <a:p>
            <a:r>
              <a:rPr lang="en-US" altLang="ja-JP" dirty="0" smtClean="0"/>
              <a:t>Once we find out the opportunities, prioritize all the opportunities in order and create a grand theme for your idea .</a:t>
            </a:r>
          </a:p>
          <a:p>
            <a:endParaRPr kumimoji="1" lang="en-US" altLang="ja-JP" dirty="0"/>
          </a:p>
          <a:p>
            <a:r>
              <a:rPr lang="ja-JP" altLang="en-US" dirty="0"/>
              <a:t>ペルソナ用のジャーニーマップを作成します。</a:t>
            </a:r>
          </a:p>
          <a:p>
            <a:endParaRPr lang="ja-JP" altLang="en-US" dirty="0"/>
          </a:p>
          <a:p>
            <a:r>
              <a:rPr lang="ja-JP" altLang="en-US" dirty="0"/>
              <a:t>旅行マップから洞察を得る。どのような感情が顧客を不安にさせ、悲しませ、ブレーンストーミングをさせ、そこから新しい機会を見つけ出そうとするのか。</a:t>
            </a:r>
          </a:p>
          <a:p>
            <a:endParaRPr lang="ja-JP" altLang="en-US" dirty="0"/>
          </a:p>
          <a:p>
            <a:r>
              <a:rPr lang="ja-JP" altLang="en-US" dirty="0"/>
              <a:t>機会を見つけたら、すべての機会に優先順位をつけて、あなたのアイデアの壮大なテーマを作りましょう。</a:t>
            </a:r>
          </a:p>
          <a:p>
            <a:endParaRPr kumimoji="1" lang="ja-JP" altLang="en-US" dirty="0"/>
          </a:p>
        </p:txBody>
      </p:sp>
    </p:spTree>
    <p:extLst>
      <p:ext uri="{BB962C8B-B14F-4D97-AF65-F5344CB8AC3E}">
        <p14:creationId xmlns:p14="http://schemas.microsoft.com/office/powerpoint/2010/main" val="4682617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0"/>
            <a:ext cx="12192000" cy="6858000"/>
          </a:xfrm>
          <a:prstGeom prst="rect">
            <a:avLst/>
          </a:prstGeom>
        </p:spPr>
      </p:pic>
      <p:sp>
        <p:nvSpPr>
          <p:cNvPr id="3" name="正方形/長方形 2"/>
          <p:cNvSpPr/>
          <p:nvPr/>
        </p:nvSpPr>
        <p:spPr>
          <a:xfrm>
            <a:off x="3726024" y="3861318"/>
            <a:ext cx="4739951" cy="636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b="1" dirty="0">
                <a:solidFill>
                  <a:schemeClr val="tx1"/>
                </a:solidFill>
              </a:rPr>
              <a:t>アイデアの生成</a:t>
            </a:r>
            <a:endParaRPr kumimoji="1" lang="ja-JP" altLang="en-US" sz="4000" b="1" dirty="0">
              <a:solidFill>
                <a:schemeClr val="tx1"/>
              </a:solidFill>
            </a:endParaRPr>
          </a:p>
        </p:txBody>
      </p:sp>
      <p:sp>
        <p:nvSpPr>
          <p:cNvPr id="4" name="正方形/長方形 3"/>
          <p:cNvSpPr/>
          <p:nvPr/>
        </p:nvSpPr>
        <p:spPr>
          <a:xfrm>
            <a:off x="5362768" y="97971"/>
            <a:ext cx="1457909"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要約</a:t>
            </a:r>
            <a:endParaRPr kumimoji="1" lang="ja-JP" altLang="en-US" b="1" dirty="0">
              <a:solidFill>
                <a:schemeClr val="tx1"/>
              </a:solidFill>
            </a:endParaRPr>
          </a:p>
        </p:txBody>
      </p:sp>
      <p:sp>
        <p:nvSpPr>
          <p:cNvPr id="5" name="正方形/長方形 4"/>
          <p:cNvSpPr/>
          <p:nvPr/>
        </p:nvSpPr>
        <p:spPr>
          <a:xfrm>
            <a:off x="9098903" y="3030892"/>
            <a:ext cx="981270"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実行</a:t>
            </a:r>
            <a:endParaRPr kumimoji="1" lang="ja-JP" altLang="en-US" b="1" dirty="0">
              <a:solidFill>
                <a:schemeClr val="tx1"/>
              </a:solidFill>
            </a:endParaRPr>
          </a:p>
        </p:txBody>
      </p:sp>
      <p:sp>
        <p:nvSpPr>
          <p:cNvPr id="6" name="正方形/長方形 5"/>
          <p:cNvSpPr/>
          <p:nvPr/>
        </p:nvSpPr>
        <p:spPr>
          <a:xfrm>
            <a:off x="8773108" y="751114"/>
            <a:ext cx="1891781" cy="4991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1" dirty="0">
                <a:solidFill>
                  <a:schemeClr val="bg1"/>
                </a:solidFill>
              </a:rPr>
              <a:t>アイデア</a:t>
            </a:r>
            <a:endParaRPr kumimoji="1" lang="ja-JP" altLang="en-US" sz="2000" b="1" dirty="0">
              <a:solidFill>
                <a:schemeClr val="bg1"/>
              </a:solidFill>
            </a:endParaRPr>
          </a:p>
        </p:txBody>
      </p:sp>
    </p:spTree>
    <p:extLst>
      <p:ext uri="{BB962C8B-B14F-4D97-AF65-F5344CB8AC3E}">
        <p14:creationId xmlns:p14="http://schemas.microsoft.com/office/powerpoint/2010/main" val="22775061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
            <a:ext cx="12192000" cy="6858000"/>
          </a:xfrm>
          <a:prstGeom prst="rect">
            <a:avLst/>
          </a:prstGeom>
        </p:spPr>
      </p:pic>
      <p:sp>
        <p:nvSpPr>
          <p:cNvPr id="3" name="正方形/長方形 2"/>
          <p:cNvSpPr/>
          <p:nvPr/>
        </p:nvSpPr>
        <p:spPr>
          <a:xfrm>
            <a:off x="335902" y="289249"/>
            <a:ext cx="6764694" cy="1212980"/>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a:solidFill>
                  <a:schemeClr val="tx1"/>
                </a:solidFill>
              </a:rPr>
              <a:t>いいアイデアを出したければ、たくさんのアイデアがなければならない。</a:t>
            </a:r>
            <a:endParaRPr kumimoji="1" lang="ja-JP" altLang="en-US" sz="2800" b="1">
              <a:solidFill>
                <a:schemeClr val="tx1"/>
              </a:solidFill>
            </a:endParaRPr>
          </a:p>
        </p:txBody>
      </p:sp>
    </p:spTree>
    <p:extLst>
      <p:ext uri="{BB962C8B-B14F-4D97-AF65-F5344CB8AC3E}">
        <p14:creationId xmlns:p14="http://schemas.microsoft.com/office/powerpoint/2010/main" val="164587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正方形/長方形 2"/>
          <p:cNvSpPr/>
          <p:nvPr/>
        </p:nvSpPr>
        <p:spPr>
          <a:xfrm>
            <a:off x="363893" y="5169159"/>
            <a:ext cx="4749283" cy="103569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n w="0"/>
                <a:solidFill>
                  <a:schemeClr val="tx1"/>
                </a:solidFill>
                <a:effectLst>
                  <a:outerShdw blurRad="38100" dist="19050" dir="2700000" algn="tl" rotWithShape="0">
                    <a:schemeClr val="dk1">
                      <a:alpha val="40000"/>
                    </a:schemeClr>
                  </a:outerShdw>
                </a:effectLst>
              </a:rPr>
              <a:t>現時点で悪い考えはありません。あとで判断する時間はたっぷりある。</a:t>
            </a:r>
            <a:endParaRPr kumimoji="1" lang="ja-JP" altLang="en-US" dirty="0">
              <a:ln w="0"/>
              <a:solidFill>
                <a:schemeClr val="tx1"/>
              </a:solidFill>
              <a:effectLst>
                <a:outerShdw blurRad="38100" dist="19050" dir="2700000" algn="tl" rotWithShape="0">
                  <a:schemeClr val="dk1">
                    <a:alpha val="40000"/>
                  </a:schemeClr>
                </a:outerShdw>
              </a:effectLst>
            </a:endParaRPr>
          </a:p>
        </p:txBody>
      </p:sp>
      <p:sp>
        <p:nvSpPr>
          <p:cNvPr id="4" name="正方形/長方形 3"/>
          <p:cNvSpPr/>
          <p:nvPr/>
        </p:nvSpPr>
        <p:spPr>
          <a:xfrm>
            <a:off x="4301412" y="2537927"/>
            <a:ext cx="3536302" cy="1586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判断を遅らせる。</a:t>
            </a:r>
            <a:endParaRPr kumimoji="1" lang="ja-JP" altLang="en-US" b="1" dirty="0">
              <a:solidFill>
                <a:schemeClr val="tx1"/>
              </a:solidFill>
            </a:endParaRPr>
          </a:p>
        </p:txBody>
      </p:sp>
    </p:spTree>
    <p:extLst>
      <p:ext uri="{BB962C8B-B14F-4D97-AF65-F5344CB8AC3E}">
        <p14:creationId xmlns:p14="http://schemas.microsoft.com/office/powerpoint/2010/main" val="15433884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正方形/長方形 2"/>
          <p:cNvSpPr/>
          <p:nvPr/>
        </p:nvSpPr>
        <p:spPr>
          <a:xfrm>
            <a:off x="4301412" y="2537927"/>
            <a:ext cx="3536302" cy="1586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クレイジーなアイデアを奨励する。</a:t>
            </a:r>
            <a:endParaRPr kumimoji="1" lang="ja-JP" altLang="en-US" b="1" dirty="0">
              <a:solidFill>
                <a:schemeClr val="tx1"/>
              </a:solidFill>
            </a:endParaRPr>
          </a:p>
        </p:txBody>
      </p:sp>
      <p:sp>
        <p:nvSpPr>
          <p:cNvPr id="4" name="正方形/長方形 3"/>
          <p:cNvSpPr/>
          <p:nvPr/>
        </p:nvSpPr>
        <p:spPr>
          <a:xfrm>
            <a:off x="363893" y="5169159"/>
            <a:ext cx="4954556" cy="103569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n w="0"/>
                <a:solidFill>
                  <a:schemeClr val="tx1"/>
                </a:solidFill>
                <a:effectLst>
                  <a:outerShdw blurRad="38100" dist="19050" dir="2700000" algn="tl" rotWithShape="0">
                    <a:schemeClr val="dk1">
                      <a:alpha val="40000"/>
                    </a:schemeClr>
                  </a:outerShdw>
                </a:effectLst>
              </a:rPr>
              <a:t>突破口をもたらすのは、突飛なアイデアだ。あとでアイデアを現実のものにするのは、いつも簡単です。</a:t>
            </a:r>
            <a:endParaRPr kumimoji="1" lang="ja-JP"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98842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正方形/長方形 2"/>
          <p:cNvSpPr/>
          <p:nvPr/>
        </p:nvSpPr>
        <p:spPr>
          <a:xfrm>
            <a:off x="4327849" y="2509935"/>
            <a:ext cx="3536302" cy="1586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他者のアイデアに基づく</a:t>
            </a:r>
            <a:endParaRPr kumimoji="1" lang="ja-JP" altLang="en-US" b="1" dirty="0">
              <a:solidFill>
                <a:schemeClr val="tx1"/>
              </a:solidFill>
            </a:endParaRPr>
          </a:p>
        </p:txBody>
      </p:sp>
      <p:sp>
        <p:nvSpPr>
          <p:cNvPr id="4" name="正方形/長方形 3"/>
          <p:cNvSpPr/>
          <p:nvPr/>
        </p:nvSpPr>
        <p:spPr>
          <a:xfrm>
            <a:off x="690465" y="5122506"/>
            <a:ext cx="4245429" cy="1110343"/>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n w="0"/>
                <a:solidFill>
                  <a:schemeClr val="tx1"/>
                </a:solidFill>
                <a:effectLst>
                  <a:outerShdw blurRad="38100" dist="19050" dir="2700000" algn="tl" rotWithShape="0">
                    <a:schemeClr val="dk1">
                      <a:alpha val="40000"/>
                    </a:schemeClr>
                  </a:outerShdw>
                </a:effectLst>
              </a:rPr>
              <a:t>無視するのではなく、既存の他者のアイデアに価値を付加する</a:t>
            </a:r>
            <a:endParaRPr kumimoji="1" lang="ja-JP"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482750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
            <a:ext cx="12192000" cy="6858000"/>
          </a:xfrm>
          <a:prstGeom prst="rect">
            <a:avLst/>
          </a:prstGeom>
        </p:spPr>
      </p:pic>
      <p:sp>
        <p:nvSpPr>
          <p:cNvPr id="3" name="正方形/長方形 2"/>
          <p:cNvSpPr/>
          <p:nvPr/>
        </p:nvSpPr>
        <p:spPr>
          <a:xfrm>
            <a:off x="4327849" y="2463282"/>
            <a:ext cx="3536302" cy="1586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一度に</a:t>
            </a:r>
            <a:r>
              <a:rPr lang="en-US" altLang="ja-JP" b="1" dirty="0">
                <a:solidFill>
                  <a:schemeClr val="tx1"/>
                </a:solidFill>
              </a:rPr>
              <a:t>1</a:t>
            </a:r>
            <a:r>
              <a:rPr lang="ja-JP" altLang="en-US" b="1" dirty="0" err="1">
                <a:solidFill>
                  <a:schemeClr val="tx1"/>
                </a:solidFill>
              </a:rPr>
              <a:t>つの</a:t>
            </a:r>
            <a:r>
              <a:rPr lang="ja-JP" altLang="en-US" b="1" dirty="0">
                <a:solidFill>
                  <a:schemeClr val="tx1"/>
                </a:solidFill>
              </a:rPr>
              <a:t>会話。チームでは、すべてのアイデアを聞いてもらいましょう。</a:t>
            </a:r>
            <a:endParaRPr kumimoji="1" lang="ja-JP" altLang="en-US" b="1" dirty="0">
              <a:solidFill>
                <a:schemeClr val="tx1"/>
              </a:solidFill>
            </a:endParaRPr>
          </a:p>
        </p:txBody>
      </p:sp>
    </p:spTree>
    <p:extLst>
      <p:ext uri="{BB962C8B-B14F-4D97-AF65-F5344CB8AC3E}">
        <p14:creationId xmlns:p14="http://schemas.microsoft.com/office/powerpoint/2010/main" val="26527736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正方形/長方形 2"/>
          <p:cNvSpPr/>
          <p:nvPr/>
        </p:nvSpPr>
        <p:spPr>
          <a:xfrm>
            <a:off x="4327849" y="2463786"/>
            <a:ext cx="3536302" cy="1586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あなたの考えを見出しなさい。</a:t>
            </a:r>
          </a:p>
        </p:txBody>
      </p:sp>
      <p:sp>
        <p:nvSpPr>
          <p:cNvPr id="4" name="正方形/長方形 3"/>
          <p:cNvSpPr/>
          <p:nvPr/>
        </p:nvSpPr>
        <p:spPr>
          <a:xfrm>
            <a:off x="815546" y="5152768"/>
            <a:ext cx="4188940" cy="1235675"/>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n w="0"/>
                <a:solidFill>
                  <a:schemeClr val="tx1"/>
                </a:solidFill>
                <a:effectLst>
                  <a:outerShdw blurRad="38100" dist="19050" dir="2700000" algn="tl" rotWithShape="0">
                    <a:schemeClr val="dk1">
                      <a:alpha val="40000"/>
                    </a:schemeClr>
                  </a:outerShdw>
                </a:effectLst>
              </a:rPr>
              <a:t>長いスピーチをせずに、アイデアの核心と本質を伝えましょう。</a:t>
            </a:r>
          </a:p>
        </p:txBody>
      </p:sp>
    </p:spTree>
    <p:extLst>
      <p:ext uri="{BB962C8B-B14F-4D97-AF65-F5344CB8AC3E}">
        <p14:creationId xmlns:p14="http://schemas.microsoft.com/office/powerpoint/2010/main" val="13559724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
            <a:ext cx="12192000" cy="6858000"/>
          </a:xfrm>
          <a:prstGeom prst="rect">
            <a:avLst/>
          </a:prstGeom>
        </p:spPr>
      </p:pic>
      <p:sp>
        <p:nvSpPr>
          <p:cNvPr id="3" name="正方形/長方形 2"/>
          <p:cNvSpPr/>
          <p:nvPr/>
        </p:nvSpPr>
        <p:spPr>
          <a:xfrm>
            <a:off x="4327849" y="2453952"/>
            <a:ext cx="3536302" cy="1586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量</a:t>
            </a:r>
            <a:r>
              <a:rPr lang="ja-JP" altLang="en-US" b="1" dirty="0">
                <a:solidFill>
                  <a:schemeClr val="tx1"/>
                </a:solidFill>
              </a:rPr>
              <a:t>を求めなさい。</a:t>
            </a:r>
            <a:r>
              <a:rPr lang="en-US" altLang="ja-JP" b="1" dirty="0">
                <a:solidFill>
                  <a:schemeClr val="tx1"/>
                </a:solidFill>
              </a:rPr>
              <a:t>(</a:t>
            </a:r>
            <a:r>
              <a:rPr lang="ja-JP" altLang="en-US" b="1" dirty="0">
                <a:solidFill>
                  <a:schemeClr val="tx1"/>
                </a:solidFill>
              </a:rPr>
              <a:t>品質が悪い</a:t>
            </a:r>
            <a:r>
              <a:rPr lang="en-US" altLang="ja-JP" b="1" dirty="0">
                <a:solidFill>
                  <a:schemeClr val="tx1"/>
                </a:solidFill>
              </a:rPr>
              <a:t>)</a:t>
            </a:r>
            <a:endParaRPr kumimoji="1" lang="ja-JP" altLang="en-US" b="1" dirty="0">
              <a:solidFill>
                <a:schemeClr val="tx1"/>
              </a:solidFill>
            </a:endParaRPr>
          </a:p>
        </p:txBody>
      </p:sp>
      <p:sp>
        <p:nvSpPr>
          <p:cNvPr id="4" name="正方形/長方形 3"/>
          <p:cNvSpPr/>
          <p:nvPr/>
        </p:nvSpPr>
        <p:spPr>
          <a:xfrm>
            <a:off x="830424" y="5262465"/>
            <a:ext cx="4002833" cy="1073021"/>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ln w="0"/>
                <a:solidFill>
                  <a:schemeClr val="tx1"/>
                </a:solidFill>
                <a:effectLst>
                  <a:outerShdw blurRad="38100" dist="19050" dir="2700000" algn="tl" rotWithShape="0">
                    <a:schemeClr val="dk1">
                      <a:alpha val="40000"/>
                    </a:schemeClr>
                  </a:outerShdw>
                </a:effectLst>
              </a:rPr>
              <a:t>30</a:t>
            </a:r>
            <a:r>
              <a:rPr lang="ja-JP" altLang="en-US">
                <a:ln w="0"/>
                <a:solidFill>
                  <a:schemeClr val="tx1"/>
                </a:solidFill>
                <a:effectLst>
                  <a:outerShdw blurRad="38100" dist="19050" dir="2700000" algn="tl" rotWithShape="0">
                    <a:schemeClr val="dk1">
                      <a:alpha val="40000"/>
                    </a:schemeClr>
                  </a:outerShdw>
                </a:effectLst>
              </a:rPr>
              <a:t>のアイデアを出し、達成する目標を設定する。</a:t>
            </a:r>
            <a:endParaRPr kumimoji="1" lang="ja-JP"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268060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
            <a:ext cx="12192000" cy="6858000"/>
          </a:xfrm>
          <a:prstGeom prst="rect">
            <a:avLst/>
          </a:prstGeom>
        </p:spPr>
      </p:pic>
      <p:sp>
        <p:nvSpPr>
          <p:cNvPr id="3" name="正方形/長方形 2"/>
          <p:cNvSpPr/>
          <p:nvPr/>
        </p:nvSpPr>
        <p:spPr>
          <a:xfrm>
            <a:off x="606490" y="531845"/>
            <a:ext cx="10328988" cy="5915608"/>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914401" y="302471"/>
            <a:ext cx="2267338" cy="584775"/>
          </a:xfrm>
          <a:prstGeom prst="rect">
            <a:avLst/>
          </a:prstGeom>
          <a:noFill/>
        </p:spPr>
        <p:txBody>
          <a:bodyPr wrap="square" rtlCol="0">
            <a:spAutoFit/>
          </a:bodyPr>
          <a:lstStyle/>
          <a:p>
            <a:r>
              <a:rPr kumimoji="1" lang="en-US" altLang="ja-JP" sz="3200" b="1" dirty="0" smtClean="0"/>
              <a:t>Activity #3</a:t>
            </a:r>
            <a:endParaRPr kumimoji="1" lang="ja-JP" altLang="en-US" sz="3200" b="1" dirty="0"/>
          </a:p>
        </p:txBody>
      </p:sp>
      <p:sp>
        <p:nvSpPr>
          <p:cNvPr id="5" name="テキスト ボックス 4"/>
          <p:cNvSpPr txBox="1"/>
          <p:nvPr/>
        </p:nvSpPr>
        <p:spPr>
          <a:xfrm>
            <a:off x="914401" y="1234424"/>
            <a:ext cx="10627567" cy="3416320"/>
          </a:xfrm>
          <a:prstGeom prst="rect">
            <a:avLst/>
          </a:prstGeom>
          <a:noFill/>
        </p:spPr>
        <p:txBody>
          <a:bodyPr wrap="square" rtlCol="0">
            <a:spAutoFit/>
          </a:bodyPr>
          <a:lstStyle/>
          <a:p>
            <a:r>
              <a:rPr kumimoji="1" lang="en-US" altLang="ja-JP" dirty="0" smtClean="0"/>
              <a:t>Create ideas for the service</a:t>
            </a:r>
          </a:p>
          <a:p>
            <a:endParaRPr lang="en-US" altLang="ja-JP" dirty="0"/>
          </a:p>
          <a:p>
            <a:r>
              <a:rPr lang="en-US" altLang="ja-JP" dirty="0" smtClean="0"/>
              <a:t>Once ideas are derived align them which ideas go together.</a:t>
            </a:r>
          </a:p>
          <a:p>
            <a:endParaRPr lang="en-US" altLang="ja-JP" dirty="0" smtClean="0"/>
          </a:p>
          <a:p>
            <a:r>
              <a:rPr lang="en-US" altLang="ja-JP" dirty="0" smtClean="0"/>
              <a:t>Discuss every idea in the team and explain why it would work.</a:t>
            </a:r>
            <a:endParaRPr lang="en-US" altLang="ja-JP" dirty="0"/>
          </a:p>
          <a:p>
            <a:endParaRPr kumimoji="1" lang="en-US" altLang="ja-JP" dirty="0"/>
          </a:p>
          <a:p>
            <a:r>
              <a:rPr lang="ja-JP" altLang="en-US" dirty="0"/>
              <a:t>サービスのアイデアを生み出す</a:t>
            </a:r>
          </a:p>
          <a:p>
            <a:endParaRPr lang="ja-JP" altLang="en-US" dirty="0"/>
          </a:p>
          <a:p>
            <a:r>
              <a:rPr lang="ja-JP" altLang="en-US" dirty="0"/>
              <a:t>いったんアイデアが引き出されると、どのアイデアが一緒になるかを調整します。</a:t>
            </a:r>
          </a:p>
          <a:p>
            <a:endParaRPr lang="ja-JP" altLang="en-US" dirty="0"/>
          </a:p>
          <a:p>
            <a:r>
              <a:rPr lang="ja-JP" altLang="en-US" dirty="0"/>
              <a:t>チーム内のすべてのアイデアについて議論し、なぜそれがうまくいくのかを説明する。</a:t>
            </a:r>
          </a:p>
          <a:p>
            <a:endParaRPr kumimoji="1" lang="ja-JP" altLang="en-US" dirty="0"/>
          </a:p>
        </p:txBody>
      </p:sp>
    </p:spTree>
    <p:extLst>
      <p:ext uri="{BB962C8B-B14F-4D97-AF65-F5344CB8AC3E}">
        <p14:creationId xmlns:p14="http://schemas.microsoft.com/office/powerpoint/2010/main" val="1526740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What is Innovation ?</a:t>
            </a:r>
            <a:endParaRPr kumimoji="1" lang="ja-JP" altLang="en-US" dirty="0"/>
          </a:p>
        </p:txBody>
      </p:sp>
      <p:sp>
        <p:nvSpPr>
          <p:cNvPr id="5" name="コンテンツ プレースホルダー 4"/>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3110978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0"/>
            <a:ext cx="12192000" cy="6858000"/>
          </a:xfrm>
          <a:prstGeom prst="rect">
            <a:avLst/>
          </a:prstGeom>
        </p:spPr>
      </p:pic>
      <p:sp>
        <p:nvSpPr>
          <p:cNvPr id="3" name="正方形/長方形 2"/>
          <p:cNvSpPr/>
          <p:nvPr/>
        </p:nvSpPr>
        <p:spPr>
          <a:xfrm>
            <a:off x="3726024" y="2076397"/>
            <a:ext cx="4739951" cy="636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b="1" dirty="0">
                <a:solidFill>
                  <a:schemeClr val="tx1"/>
                </a:solidFill>
              </a:rPr>
              <a:t>プロトタイピング</a:t>
            </a:r>
          </a:p>
        </p:txBody>
      </p:sp>
      <p:sp>
        <p:nvSpPr>
          <p:cNvPr id="8" name="正方形/長方形 7"/>
          <p:cNvSpPr/>
          <p:nvPr/>
        </p:nvSpPr>
        <p:spPr>
          <a:xfrm>
            <a:off x="5658848" y="6155682"/>
            <a:ext cx="981270"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実数</a:t>
            </a:r>
            <a:endParaRPr kumimoji="1" lang="ja-JP" altLang="en-US" b="1" dirty="0">
              <a:solidFill>
                <a:schemeClr val="tx1"/>
              </a:solidFill>
            </a:endParaRPr>
          </a:p>
        </p:txBody>
      </p:sp>
      <p:sp>
        <p:nvSpPr>
          <p:cNvPr id="9" name="正方形/長方形 8"/>
          <p:cNvSpPr/>
          <p:nvPr/>
        </p:nvSpPr>
        <p:spPr>
          <a:xfrm>
            <a:off x="9116303" y="3089650"/>
            <a:ext cx="981270"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実行</a:t>
            </a:r>
            <a:endParaRPr kumimoji="1" lang="ja-JP" altLang="en-US" b="1" dirty="0">
              <a:solidFill>
                <a:schemeClr val="tx1"/>
              </a:solidFill>
            </a:endParaRPr>
          </a:p>
        </p:txBody>
      </p:sp>
      <p:sp>
        <p:nvSpPr>
          <p:cNvPr id="10" name="正方形/長方形 9"/>
          <p:cNvSpPr/>
          <p:nvPr/>
        </p:nvSpPr>
        <p:spPr>
          <a:xfrm>
            <a:off x="8606836" y="5128053"/>
            <a:ext cx="3082656" cy="4077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a:solidFill>
                  <a:schemeClr val="bg1"/>
                </a:solidFill>
              </a:rPr>
              <a:t>実装</a:t>
            </a:r>
            <a:endParaRPr kumimoji="1" lang="ja-JP" altLang="en-US" b="1" dirty="0">
              <a:solidFill>
                <a:schemeClr val="bg1"/>
              </a:solidFill>
            </a:endParaRPr>
          </a:p>
        </p:txBody>
      </p:sp>
    </p:spTree>
    <p:extLst>
      <p:ext uri="{BB962C8B-B14F-4D97-AF65-F5344CB8AC3E}">
        <p14:creationId xmlns:p14="http://schemas.microsoft.com/office/powerpoint/2010/main" val="20043925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12192000" cy="6858000"/>
          </a:xfrm>
          <a:prstGeom prst="rect">
            <a:avLst/>
          </a:prstGeom>
        </p:spPr>
      </p:pic>
      <p:sp>
        <p:nvSpPr>
          <p:cNvPr id="3" name="正方形/長方形 2"/>
          <p:cNvSpPr/>
          <p:nvPr/>
        </p:nvSpPr>
        <p:spPr>
          <a:xfrm>
            <a:off x="4327849" y="2453952"/>
            <a:ext cx="3536302" cy="1586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rPr>
              <a:t>1</a:t>
            </a:r>
            <a:r>
              <a:rPr lang="ja-JP" altLang="en-US" b="1" dirty="0">
                <a:solidFill>
                  <a:schemeClr val="tx1"/>
                </a:solidFill>
              </a:rPr>
              <a:t>ドルのプロトタイプを目指す。</a:t>
            </a:r>
            <a:endParaRPr kumimoji="1" lang="ja-JP" altLang="en-US" b="1" dirty="0">
              <a:solidFill>
                <a:schemeClr val="tx1"/>
              </a:solidFill>
            </a:endParaRPr>
          </a:p>
        </p:txBody>
      </p:sp>
      <p:sp>
        <p:nvSpPr>
          <p:cNvPr id="4" name="正方形/長方形 3"/>
          <p:cNvSpPr/>
          <p:nvPr/>
        </p:nvSpPr>
        <p:spPr>
          <a:xfrm>
            <a:off x="1062681" y="4040156"/>
            <a:ext cx="2990335" cy="2286503"/>
          </a:xfrm>
          <a:prstGeom prst="rect">
            <a:avLst/>
          </a:prstGeom>
          <a:solidFill>
            <a:srgbClr val="DDD6C5"/>
          </a:solidFill>
          <a:ln>
            <a:solidFill>
              <a:srgbClr val="DDD6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n w="0"/>
                <a:solidFill>
                  <a:schemeClr val="tx1"/>
                </a:solidFill>
                <a:effectLst>
                  <a:outerShdw blurRad="38100" dist="19050" dir="2700000" algn="tl" rotWithShape="0">
                    <a:schemeClr val="dk1">
                      <a:alpha val="40000"/>
                    </a:schemeClr>
                  </a:outerShdw>
                </a:effectLst>
              </a:rPr>
              <a:t>構築して</a:t>
            </a:r>
            <a:r>
              <a:rPr lang="ja-JP" altLang="en-US" dirty="0" smtClean="0">
                <a:ln w="0"/>
                <a:solidFill>
                  <a:schemeClr val="tx1"/>
                </a:solidFill>
                <a:effectLst>
                  <a:outerShdw blurRad="38100" dist="19050" dir="2700000" algn="tl" rotWithShape="0">
                    <a:schemeClr val="dk1">
                      <a:alpha val="40000"/>
                    </a:schemeClr>
                  </a:outerShdw>
                </a:effectLst>
              </a:rPr>
              <a:t>考える</a:t>
            </a:r>
            <a:endParaRPr lang="en-US" altLang="ja-JP" dirty="0" smtClean="0">
              <a:ln w="0"/>
              <a:solidFill>
                <a:schemeClr val="tx1"/>
              </a:solidFill>
              <a:effectLst>
                <a:outerShdw blurRad="38100" dist="19050" dir="2700000" algn="tl" rotWithShape="0">
                  <a:schemeClr val="dk1">
                    <a:alpha val="40000"/>
                  </a:schemeClr>
                </a:outerShdw>
              </a:effectLst>
            </a:endParaRPr>
          </a:p>
          <a:p>
            <a:pPr algn="ctr"/>
            <a:endParaRPr lang="ja-JP" altLang="en-US" dirty="0">
              <a:ln w="0"/>
              <a:solidFill>
                <a:schemeClr val="tx1"/>
              </a:solidFill>
              <a:effectLst>
                <a:outerShdw blurRad="38100" dist="19050" dir="2700000" algn="tl" rotWithShape="0">
                  <a:schemeClr val="dk1">
                    <a:alpha val="40000"/>
                  </a:schemeClr>
                </a:outerShdw>
              </a:effectLst>
            </a:endParaRPr>
          </a:p>
          <a:p>
            <a:pPr algn="ctr"/>
            <a:r>
              <a:rPr lang="ja-JP" altLang="en-US" dirty="0">
                <a:ln w="0"/>
                <a:solidFill>
                  <a:schemeClr val="tx1"/>
                </a:solidFill>
                <a:effectLst>
                  <a:outerShdw blurRad="38100" dist="19050" dir="2700000" algn="tl" rotWithShape="0">
                    <a:schemeClr val="dk1">
                      <a:alpha val="40000"/>
                    </a:schemeClr>
                  </a:outerShdw>
                </a:effectLst>
              </a:rPr>
              <a:t>発生の</a:t>
            </a:r>
            <a:r>
              <a:rPr lang="ja-JP" altLang="en-US" dirty="0" smtClean="0">
                <a:ln w="0"/>
                <a:solidFill>
                  <a:schemeClr val="tx1"/>
                </a:solidFill>
                <a:effectLst>
                  <a:outerShdw blurRad="38100" dist="19050" dir="2700000" algn="tl" rotWithShape="0">
                    <a:schemeClr val="dk1">
                      <a:alpha val="40000"/>
                    </a:schemeClr>
                  </a:outerShdw>
                </a:effectLst>
              </a:rPr>
              <a:t>失敗</a:t>
            </a:r>
            <a:endParaRPr lang="en-US" altLang="ja-JP" dirty="0" smtClean="0">
              <a:ln w="0"/>
              <a:solidFill>
                <a:schemeClr val="tx1"/>
              </a:solidFill>
              <a:effectLst>
                <a:outerShdw blurRad="38100" dist="19050" dir="2700000" algn="tl" rotWithShape="0">
                  <a:schemeClr val="dk1">
                    <a:alpha val="40000"/>
                  </a:schemeClr>
                </a:outerShdw>
              </a:effectLst>
            </a:endParaRPr>
          </a:p>
          <a:p>
            <a:pPr algn="ctr"/>
            <a:endParaRPr lang="ja-JP" altLang="en-US" dirty="0">
              <a:ln w="0"/>
              <a:solidFill>
                <a:schemeClr val="tx1"/>
              </a:solidFill>
              <a:effectLst>
                <a:outerShdw blurRad="38100" dist="19050" dir="2700000" algn="tl" rotWithShape="0">
                  <a:schemeClr val="dk1">
                    <a:alpha val="40000"/>
                  </a:schemeClr>
                </a:outerShdw>
              </a:effectLst>
            </a:endParaRPr>
          </a:p>
          <a:p>
            <a:pPr algn="ctr"/>
            <a:r>
              <a:rPr lang="ja-JP" altLang="en-US" dirty="0">
                <a:ln w="0"/>
                <a:solidFill>
                  <a:schemeClr val="tx1"/>
                </a:solidFill>
                <a:effectLst>
                  <a:outerShdw blurRad="38100" dist="19050" dir="2700000" algn="tl" rotWithShape="0">
                    <a:schemeClr val="dk1">
                      <a:alpha val="40000"/>
                    </a:schemeClr>
                  </a:outerShdw>
                </a:effectLst>
              </a:rPr>
              <a:t>変更に</a:t>
            </a:r>
            <a:r>
              <a:rPr lang="ja-JP" altLang="en-US" dirty="0" smtClean="0">
                <a:ln w="0"/>
                <a:solidFill>
                  <a:schemeClr val="tx1"/>
                </a:solidFill>
                <a:effectLst>
                  <a:outerShdw blurRad="38100" dist="19050" dir="2700000" algn="tl" rotWithShape="0">
                    <a:schemeClr val="dk1">
                      <a:alpha val="40000"/>
                    </a:schemeClr>
                  </a:outerShdw>
                </a:effectLst>
              </a:rPr>
              <a:t>応じる</a:t>
            </a:r>
            <a:endParaRPr lang="en-US" altLang="ja-JP" dirty="0" smtClean="0">
              <a:ln w="0"/>
              <a:solidFill>
                <a:schemeClr val="tx1"/>
              </a:solidFill>
              <a:effectLst>
                <a:outerShdw blurRad="38100" dist="19050" dir="2700000" algn="tl" rotWithShape="0">
                  <a:schemeClr val="dk1">
                    <a:alpha val="40000"/>
                  </a:schemeClr>
                </a:outerShdw>
              </a:effectLst>
            </a:endParaRPr>
          </a:p>
          <a:p>
            <a:pPr algn="ctr"/>
            <a:endParaRPr lang="ja-JP" altLang="en-US" dirty="0">
              <a:ln w="0"/>
              <a:solidFill>
                <a:schemeClr val="tx1"/>
              </a:solidFill>
              <a:effectLst>
                <a:outerShdw blurRad="38100" dist="19050" dir="2700000" algn="tl" rotWithShape="0">
                  <a:schemeClr val="dk1">
                    <a:alpha val="40000"/>
                  </a:schemeClr>
                </a:outerShdw>
              </a:effectLst>
            </a:endParaRPr>
          </a:p>
          <a:p>
            <a:pPr algn="ctr"/>
            <a:r>
              <a:rPr lang="ja-JP" altLang="en-US" dirty="0">
                <a:ln w="0"/>
                <a:solidFill>
                  <a:schemeClr val="tx1"/>
                </a:solidFill>
                <a:effectLst>
                  <a:outerShdw blurRad="38100" dist="19050" dir="2700000" algn="tl" rotWithShape="0">
                    <a:schemeClr val="dk1">
                      <a:alpha val="40000"/>
                    </a:schemeClr>
                  </a:outerShdw>
                </a:effectLst>
              </a:rPr>
              <a:t>早期に失敗することが多い</a:t>
            </a:r>
            <a:endParaRPr kumimoji="1" lang="ja-JP"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445877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0"/>
            <a:ext cx="6080289" cy="3384223"/>
          </a:xfrm>
          <a:prstGeom prst="rect">
            <a:avLst/>
          </a:prstGeom>
        </p:spPr>
      </p:pic>
      <p:pic>
        <p:nvPicPr>
          <p:cNvPr id="3" name="図 2"/>
          <p:cNvPicPr>
            <a:picLocks noChangeAspect="1"/>
          </p:cNvPicPr>
          <p:nvPr/>
        </p:nvPicPr>
        <p:blipFill>
          <a:blip r:embed="rId3"/>
          <a:stretch>
            <a:fillRect/>
          </a:stretch>
        </p:blipFill>
        <p:spPr>
          <a:xfrm>
            <a:off x="6080289" y="1"/>
            <a:ext cx="6111711" cy="3384221"/>
          </a:xfrm>
          <a:prstGeom prst="rect">
            <a:avLst/>
          </a:prstGeom>
        </p:spPr>
      </p:pic>
      <p:pic>
        <p:nvPicPr>
          <p:cNvPr id="4" name="図 3"/>
          <p:cNvPicPr>
            <a:picLocks noChangeAspect="1"/>
          </p:cNvPicPr>
          <p:nvPr/>
        </p:nvPicPr>
        <p:blipFill>
          <a:blip r:embed="rId4"/>
          <a:stretch>
            <a:fillRect/>
          </a:stretch>
        </p:blipFill>
        <p:spPr>
          <a:xfrm>
            <a:off x="0" y="3384222"/>
            <a:ext cx="6080289" cy="3473777"/>
          </a:xfrm>
          <a:prstGeom prst="rect">
            <a:avLst/>
          </a:prstGeom>
        </p:spPr>
      </p:pic>
      <p:pic>
        <p:nvPicPr>
          <p:cNvPr id="5" name="図 4"/>
          <p:cNvPicPr>
            <a:picLocks noChangeAspect="1"/>
          </p:cNvPicPr>
          <p:nvPr/>
        </p:nvPicPr>
        <p:blipFill>
          <a:blip r:embed="rId5"/>
          <a:stretch>
            <a:fillRect/>
          </a:stretch>
        </p:blipFill>
        <p:spPr>
          <a:xfrm>
            <a:off x="6021408" y="3384221"/>
            <a:ext cx="6170592" cy="3473778"/>
          </a:xfrm>
          <a:prstGeom prst="rect">
            <a:avLst/>
          </a:prstGeom>
        </p:spPr>
      </p:pic>
    </p:spTree>
    <p:extLst>
      <p:ext uri="{BB962C8B-B14F-4D97-AF65-F5344CB8AC3E}">
        <p14:creationId xmlns:p14="http://schemas.microsoft.com/office/powerpoint/2010/main" val="33935626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1257" y="599588"/>
            <a:ext cx="6468172" cy="3804461"/>
          </a:xfrm>
          <a:prstGeom prst="rect">
            <a:avLst/>
          </a:prstGeom>
        </p:spPr>
      </p:pic>
    </p:spTree>
    <p:extLst>
      <p:ext uri="{BB962C8B-B14F-4D97-AF65-F5344CB8AC3E}">
        <p14:creationId xmlns:p14="http://schemas.microsoft.com/office/powerpoint/2010/main" val="30672826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261257" y="599588"/>
            <a:ext cx="6468172" cy="3804461"/>
          </a:xfrm>
          <a:prstGeom prst="rect">
            <a:avLst/>
          </a:prstGeom>
        </p:spPr>
      </p:pic>
      <p:pic>
        <p:nvPicPr>
          <p:cNvPr id="3" name="図 2"/>
          <p:cNvPicPr>
            <a:picLocks noChangeAspect="1"/>
          </p:cNvPicPr>
          <p:nvPr/>
        </p:nvPicPr>
        <p:blipFill>
          <a:blip r:embed="rId4"/>
          <a:stretch>
            <a:fillRect/>
          </a:stretch>
        </p:blipFill>
        <p:spPr>
          <a:xfrm>
            <a:off x="4604119" y="2567959"/>
            <a:ext cx="6921616" cy="4104690"/>
          </a:xfrm>
          <a:prstGeom prst="rect">
            <a:avLst/>
          </a:prstGeom>
        </p:spPr>
      </p:pic>
    </p:spTree>
    <p:extLst>
      <p:ext uri="{BB962C8B-B14F-4D97-AF65-F5344CB8AC3E}">
        <p14:creationId xmlns:p14="http://schemas.microsoft.com/office/powerpoint/2010/main" val="25370646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94712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5707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482095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415481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746189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What is Innovation ?</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2006082" y="1797634"/>
            <a:ext cx="8220268" cy="4351338"/>
          </a:xfrm>
          <a:prstGeom prst="rect">
            <a:avLst/>
          </a:prstGeom>
        </p:spPr>
      </p:pic>
    </p:spTree>
    <p:extLst>
      <p:ext uri="{BB962C8B-B14F-4D97-AF65-F5344CB8AC3E}">
        <p14:creationId xmlns:p14="http://schemas.microsoft.com/office/powerpoint/2010/main" val="3707265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latin typeface="HGPｺﾞｼｯｸE" panose="020B0900000000000000" pitchFamily="50" charset="-128"/>
                <a:ea typeface="HGPｺﾞｼｯｸE" panose="020B0900000000000000" pitchFamily="50" charset="-128"/>
              </a:rPr>
              <a:t>どのようにして革新を実現できるのでしょうか。</a:t>
            </a:r>
            <a:endParaRPr kumimoji="1" lang="ja-JP" altLang="en-US" sz="3600" b="1"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838200" y="1774234"/>
            <a:ext cx="10515600" cy="4351338"/>
          </a:xfrm>
        </p:spPr>
        <p:txBody>
          <a:bodyPr/>
          <a:lstStyle/>
          <a:p>
            <a:r>
              <a:rPr lang="ja-JP" altLang="en-US" dirty="0"/>
              <a:t>従来のアプローチ</a:t>
            </a:r>
            <a:r>
              <a:rPr lang="en-US" altLang="ja-JP" dirty="0"/>
              <a:t>(</a:t>
            </a:r>
            <a:r>
              <a:rPr lang="ja-JP" altLang="en-US" dirty="0"/>
              <a:t>インサイドアウトアプローチ</a:t>
            </a:r>
            <a:r>
              <a:rPr lang="en-US" altLang="ja-JP" dirty="0" smtClean="0"/>
              <a:t>)</a:t>
            </a:r>
          </a:p>
          <a:p>
            <a:endParaRPr lang="en-US" altLang="ja-JP" dirty="0"/>
          </a:p>
          <a:p>
            <a:endParaRPr lang="en-US" altLang="ja-JP" dirty="0" smtClean="0"/>
          </a:p>
          <a:p>
            <a:endParaRPr lang="en-US" altLang="ja-JP" dirty="0" smtClean="0"/>
          </a:p>
          <a:p>
            <a:endParaRPr lang="en-US" altLang="ja-JP" dirty="0"/>
          </a:p>
          <a:p>
            <a:r>
              <a:rPr lang="ja-JP" altLang="en-US" dirty="0"/>
              <a:t>新しいビジネス手法</a:t>
            </a:r>
            <a:r>
              <a:rPr lang="en-US" altLang="ja-JP" dirty="0"/>
              <a:t>(</a:t>
            </a:r>
            <a:r>
              <a:rPr lang="ja-JP" altLang="en-US" dirty="0"/>
              <a:t>アプローチの外側</a:t>
            </a:r>
            <a:r>
              <a:rPr lang="en-US" altLang="ja-JP" dirty="0"/>
              <a:t>)</a:t>
            </a:r>
          </a:p>
        </p:txBody>
      </p:sp>
      <p:graphicFrame>
        <p:nvGraphicFramePr>
          <p:cNvPr id="4" name="図表 3"/>
          <p:cNvGraphicFramePr/>
          <p:nvPr>
            <p:extLst>
              <p:ext uri="{D42A27DB-BD31-4B8C-83A1-F6EECF244321}">
                <p14:modId xmlns:p14="http://schemas.microsoft.com/office/powerpoint/2010/main" val="146455864"/>
              </p:ext>
            </p:extLst>
          </p:nvPr>
        </p:nvGraphicFramePr>
        <p:xfrm>
          <a:off x="1014962" y="271796"/>
          <a:ext cx="1064830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図表 4"/>
          <p:cNvGraphicFramePr/>
          <p:nvPr>
            <p:extLst>
              <p:ext uri="{D42A27DB-BD31-4B8C-83A1-F6EECF244321}">
                <p14:modId xmlns:p14="http://schemas.microsoft.com/office/powerpoint/2010/main" val="3360733140"/>
              </p:ext>
            </p:extLst>
          </p:nvPr>
        </p:nvGraphicFramePr>
        <p:xfrm>
          <a:off x="1014962" y="3428654"/>
          <a:ext cx="10648303" cy="41198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265949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0"/>
            <a:ext cx="12192000" cy="6858000"/>
          </a:xfrm>
          <a:prstGeom prst="rect">
            <a:avLst/>
          </a:prstGeom>
        </p:spPr>
      </p:pic>
      <p:sp>
        <p:nvSpPr>
          <p:cNvPr id="4" name="正方形/長方形 3"/>
          <p:cNvSpPr/>
          <p:nvPr/>
        </p:nvSpPr>
        <p:spPr>
          <a:xfrm>
            <a:off x="3241964" y="0"/>
            <a:ext cx="5292436" cy="471055"/>
          </a:xfrm>
          <a:prstGeom prst="rect">
            <a:avLst/>
          </a:prstGeom>
          <a:solidFill>
            <a:srgbClr val="F7B528"/>
          </a:solidFill>
          <a:ln>
            <a:solidFill>
              <a:srgbClr val="F7B5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22581" y="6128326"/>
            <a:ext cx="8973127" cy="729673"/>
          </a:xfrm>
          <a:prstGeom prst="rect">
            <a:avLst/>
          </a:prstGeom>
          <a:solidFill>
            <a:srgbClr val="F7B528"/>
          </a:solidFill>
          <a:ln>
            <a:solidFill>
              <a:srgbClr val="F7B5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p:nvSpPr>
        <p:spPr>
          <a:xfrm>
            <a:off x="793102" y="1790235"/>
            <a:ext cx="4702628" cy="3760237"/>
          </a:xfrm>
          <a:prstGeom prst="rect">
            <a:avLst/>
          </a:prstGeom>
          <a:solidFill>
            <a:srgbClr val="F7B528"/>
          </a:solidFill>
          <a:ln>
            <a:solidFill>
              <a:srgbClr val="F7B5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6786465" y="1957166"/>
            <a:ext cx="4702628" cy="3760237"/>
          </a:xfrm>
          <a:prstGeom prst="rect">
            <a:avLst/>
          </a:prstGeom>
          <a:solidFill>
            <a:srgbClr val="F7B528"/>
          </a:solidFill>
          <a:ln>
            <a:solidFill>
              <a:srgbClr val="F7B5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75051" y="2326210"/>
            <a:ext cx="4738729" cy="1754326"/>
          </a:xfrm>
          <a:prstGeom prst="rect">
            <a:avLst/>
          </a:prstGeom>
          <a:noFill/>
        </p:spPr>
        <p:txBody>
          <a:bodyPr wrap="square" lIns="91440" tIns="45720" rIns="91440" bIns="45720">
            <a:spAutoFit/>
          </a:bodyPr>
          <a:lstStyle/>
          <a:p>
            <a:pPr algn="ctr"/>
            <a:r>
              <a:rPr lang="ja-JP" altLang="en-US" sz="5400" b="1" dirty="0">
                <a:ln w="0"/>
                <a:solidFill>
                  <a:schemeClr val="bg1"/>
                </a:solidFill>
                <a:effectLst>
                  <a:outerShdw blurRad="38100" dist="19050" dir="2700000" algn="tl" rotWithShape="0">
                    <a:schemeClr val="dk1">
                      <a:alpha val="40000"/>
                    </a:schemeClr>
                  </a:outerShdw>
                </a:effectLst>
              </a:rPr>
              <a:t>人々に物を</a:t>
            </a:r>
            <a:r>
              <a:rPr lang="ja-JP" altLang="en-US" sz="5400" b="1" dirty="0" smtClean="0">
                <a:ln w="0"/>
                <a:solidFill>
                  <a:schemeClr val="bg1"/>
                </a:solidFill>
                <a:effectLst>
                  <a:outerShdw blurRad="38100" dist="19050" dir="2700000" algn="tl" rotWithShape="0">
                    <a:schemeClr val="dk1">
                      <a:alpha val="40000"/>
                    </a:schemeClr>
                  </a:outerShdw>
                </a:effectLst>
              </a:rPr>
              <a:t>欲しがらせる</a:t>
            </a:r>
            <a:endParaRPr lang="ja-JP" altLang="en-US" sz="5400" b="1" cap="none" spc="0" dirty="0">
              <a:ln w="0"/>
              <a:solidFill>
                <a:schemeClr val="bg1"/>
              </a:solidFill>
              <a:effectLst>
                <a:outerShdw blurRad="38100" dist="19050" dir="2700000" algn="tl" rotWithShape="0">
                  <a:schemeClr val="dk1">
                    <a:alpha val="40000"/>
                  </a:schemeClr>
                </a:outerShdw>
              </a:effectLst>
            </a:endParaRPr>
          </a:p>
        </p:txBody>
      </p:sp>
      <p:sp>
        <p:nvSpPr>
          <p:cNvPr id="11" name="正方形/長方形 10"/>
          <p:cNvSpPr/>
          <p:nvPr/>
        </p:nvSpPr>
        <p:spPr>
          <a:xfrm>
            <a:off x="6603242" y="2326210"/>
            <a:ext cx="4738729" cy="1754326"/>
          </a:xfrm>
          <a:prstGeom prst="rect">
            <a:avLst/>
          </a:prstGeom>
          <a:noFill/>
        </p:spPr>
        <p:txBody>
          <a:bodyPr wrap="square" lIns="91440" tIns="45720" rIns="91440" bIns="45720">
            <a:spAutoFit/>
          </a:bodyPr>
          <a:lstStyle/>
          <a:p>
            <a:pPr algn="ctr"/>
            <a:r>
              <a:rPr lang="ja-JP" altLang="en-US" sz="5400" b="1" dirty="0">
                <a:ln w="0"/>
                <a:solidFill>
                  <a:schemeClr val="bg1"/>
                </a:solidFill>
                <a:effectLst>
                  <a:outerShdw blurRad="38100" dist="19050" dir="2700000" algn="tl" rotWithShape="0">
                    <a:schemeClr val="dk1">
                      <a:alpha val="40000"/>
                    </a:schemeClr>
                  </a:outerShdw>
                </a:effectLst>
              </a:rPr>
              <a:t>人々が望むものを</a:t>
            </a:r>
            <a:r>
              <a:rPr lang="ja-JP" altLang="en-US" sz="5400" b="1" dirty="0" smtClean="0">
                <a:ln w="0"/>
                <a:solidFill>
                  <a:schemeClr val="bg1"/>
                </a:solidFill>
                <a:effectLst>
                  <a:outerShdw blurRad="38100" dist="19050" dir="2700000" algn="tl" rotWithShape="0">
                    <a:schemeClr val="dk1">
                      <a:alpha val="40000"/>
                    </a:schemeClr>
                  </a:outerShdw>
                </a:effectLst>
              </a:rPr>
              <a:t>作る</a:t>
            </a:r>
            <a:endParaRPr lang="ja-JP" altLang="en-US" sz="5400" b="1" cap="none" spc="0" dirty="0">
              <a:ln w="0"/>
              <a:solidFill>
                <a:schemeClr val="bg1"/>
              </a:solidFill>
              <a:effectLst>
                <a:outerShdw blurRad="38100" dist="19050" dir="2700000" algn="tl" rotWithShape="0">
                  <a:schemeClr val="dk1">
                    <a:alpha val="40000"/>
                  </a:schemeClr>
                </a:outerShdw>
              </a:effectLst>
            </a:endParaRPr>
          </a:p>
        </p:txBody>
      </p:sp>
      <p:sp>
        <p:nvSpPr>
          <p:cNvPr id="12" name="テキスト ボックス 11"/>
          <p:cNvSpPr txBox="1"/>
          <p:nvPr/>
        </p:nvSpPr>
        <p:spPr>
          <a:xfrm>
            <a:off x="418288" y="4738836"/>
            <a:ext cx="11412928" cy="923330"/>
          </a:xfrm>
          <a:prstGeom prst="rect">
            <a:avLst/>
          </a:prstGeom>
          <a:noFill/>
        </p:spPr>
        <p:txBody>
          <a:bodyPr wrap="square" rtlCol="0">
            <a:spAutoFit/>
          </a:bodyPr>
          <a:lstStyle/>
          <a:p>
            <a:pPr algn="ctr"/>
            <a:r>
              <a:rPr lang="ja-JP" altLang="en-US" dirty="0">
                <a:solidFill>
                  <a:schemeClr val="bg1"/>
                </a:solidFill>
              </a:rPr>
              <a:t>欲しいものを作るのではなく、人に共感して、本当に欲しいものを作っていくのはどうでしょうか。販売は容易ではないでしょうか。</a:t>
            </a:r>
          </a:p>
          <a:p>
            <a:pPr algn="ctr"/>
            <a:endParaRPr lang="ja-JP" altLang="en-US" dirty="0">
              <a:solidFill>
                <a:schemeClr val="bg1"/>
              </a:solidFill>
            </a:endParaRPr>
          </a:p>
        </p:txBody>
      </p:sp>
    </p:spTree>
    <p:extLst>
      <p:ext uri="{BB962C8B-B14F-4D97-AF65-F5344CB8AC3E}">
        <p14:creationId xmlns:p14="http://schemas.microsoft.com/office/powerpoint/2010/main" val="34647294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HGP創英ﾌﾟﾚｾﾞﾝｽEB" panose="02020800000000000000" pitchFamily="18" charset="-128"/>
                <a:ea typeface="HGP創英ﾌﾟﾚｾﾞﾝｽEB" panose="02020800000000000000" pitchFamily="18" charset="-128"/>
              </a:rPr>
              <a:t>どうすればそれを達成できるでしょうか</a:t>
            </a:r>
            <a:r>
              <a:rPr lang="en-US" altLang="ja-JP" dirty="0">
                <a:latin typeface="HGP創英ﾌﾟﾚｾﾞﾝｽEB" panose="02020800000000000000" pitchFamily="18" charset="-128"/>
                <a:ea typeface="HGP創英ﾌﾟﾚｾﾞﾝｽEB" panose="02020800000000000000" pitchFamily="18" charset="-128"/>
              </a:rPr>
              <a:t>?</a:t>
            </a:r>
            <a:endParaRPr kumimoji="1" lang="ja-JP" altLang="en-US" dirty="0">
              <a:latin typeface="HGP創英ﾌﾟﾚｾﾞﾝｽEB" panose="02020800000000000000" pitchFamily="18" charset="-128"/>
              <a:ea typeface="HGP創英ﾌﾟﾚｾﾞﾝｽEB" panose="02020800000000000000" pitchFamily="18" charset="-128"/>
            </a:endParaRPr>
          </a:p>
        </p:txBody>
      </p:sp>
      <p:sp>
        <p:nvSpPr>
          <p:cNvPr id="3" name="コンテンツ プレースホルダー 2"/>
          <p:cNvSpPr>
            <a:spLocks noGrp="1"/>
          </p:cNvSpPr>
          <p:nvPr>
            <p:ph idx="1"/>
          </p:nvPr>
        </p:nvSpPr>
        <p:spPr/>
        <p:txBody>
          <a:bodyPr/>
          <a:lstStyle/>
          <a:p>
            <a:r>
              <a:rPr lang="ja-JP" altLang="en-US" dirty="0"/>
              <a:t>答えは 「デザイン思考」 です</a:t>
            </a:r>
            <a:endParaRPr kumimoji="1" lang="ja-JP" altLang="en-US" dirty="0"/>
          </a:p>
        </p:txBody>
      </p:sp>
      <p:pic>
        <p:nvPicPr>
          <p:cNvPr id="4" name="図 3"/>
          <p:cNvPicPr>
            <a:picLocks noChangeAspect="1"/>
          </p:cNvPicPr>
          <p:nvPr/>
        </p:nvPicPr>
        <p:blipFill>
          <a:blip r:embed="rId3"/>
          <a:stretch>
            <a:fillRect/>
          </a:stretch>
        </p:blipFill>
        <p:spPr>
          <a:xfrm>
            <a:off x="910998" y="1614197"/>
            <a:ext cx="10442802" cy="4814596"/>
          </a:xfrm>
          <a:prstGeom prst="rect">
            <a:avLst/>
          </a:prstGeom>
        </p:spPr>
      </p:pic>
      <p:pic>
        <p:nvPicPr>
          <p:cNvPr id="5" name="図 4"/>
          <p:cNvPicPr>
            <a:picLocks noChangeAspect="1"/>
          </p:cNvPicPr>
          <p:nvPr/>
        </p:nvPicPr>
        <p:blipFill>
          <a:blip r:embed="rId4"/>
          <a:stretch>
            <a:fillRect/>
          </a:stretch>
        </p:blipFill>
        <p:spPr>
          <a:xfrm>
            <a:off x="910998" y="2304662"/>
            <a:ext cx="10442802" cy="2668554"/>
          </a:xfrm>
          <a:prstGeom prst="rect">
            <a:avLst/>
          </a:prstGeom>
        </p:spPr>
      </p:pic>
    </p:spTree>
    <p:extLst>
      <p:ext uri="{BB962C8B-B14F-4D97-AF65-F5344CB8AC3E}">
        <p14:creationId xmlns:p14="http://schemas.microsoft.com/office/powerpoint/2010/main" val="2971130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a:p>
        </p:txBody>
      </p:sp>
      <p:sp>
        <p:nvSpPr>
          <p:cNvPr id="3" name="サブタイトル 2"/>
          <p:cNvSpPr>
            <a:spLocks noGrp="1"/>
          </p:cNvSpPr>
          <p:nvPr>
            <p:ph type="subTitle"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0"/>
            <a:ext cx="12192000" cy="6858000"/>
          </a:xfrm>
          <a:prstGeom prst="rect">
            <a:avLst/>
          </a:prstGeom>
        </p:spPr>
      </p:pic>
      <p:sp>
        <p:nvSpPr>
          <p:cNvPr id="5" name="正方形/長方形 4"/>
          <p:cNvSpPr/>
          <p:nvPr/>
        </p:nvSpPr>
        <p:spPr>
          <a:xfrm>
            <a:off x="214604" y="102637"/>
            <a:ext cx="3097763" cy="5318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640425" y="5083952"/>
            <a:ext cx="3097763" cy="5318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276531" y="2719405"/>
            <a:ext cx="3542522" cy="1673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4107314" y="3019235"/>
            <a:ext cx="3977371" cy="923330"/>
          </a:xfrm>
          <a:prstGeom prst="rect">
            <a:avLst/>
          </a:prstGeom>
          <a:noFill/>
        </p:spPr>
        <p:txBody>
          <a:bodyPr wrap="none" lIns="91440" tIns="45720" rIns="91440" bIns="45720">
            <a:spAutoFit/>
          </a:bodyPr>
          <a:lstStyle/>
          <a:p>
            <a:pPr algn="ctr"/>
            <a:r>
              <a:rPr lang="ja-JP" altLang="en-US" sz="5400" b="1" dirty="0">
                <a:ln w="0"/>
                <a:effectLst>
                  <a:outerShdw blurRad="38100" dist="19050" dir="2700000" algn="tl" rotWithShape="0">
                    <a:schemeClr val="dk1">
                      <a:alpha val="40000"/>
                    </a:schemeClr>
                  </a:outerShdw>
                </a:effectLst>
                <a:latin typeface="HGP創英角ｺﾞｼｯｸUB" panose="020B0900000000000000" pitchFamily="50" charset="-128"/>
                <a:ea typeface="HGP創英角ｺﾞｼｯｸUB" panose="020B0900000000000000" pitchFamily="50" charset="-128"/>
              </a:rPr>
              <a:t>デザイン思考</a:t>
            </a:r>
          </a:p>
        </p:txBody>
      </p:sp>
    </p:spTree>
    <p:extLst>
      <p:ext uri="{BB962C8B-B14F-4D97-AF65-F5344CB8AC3E}">
        <p14:creationId xmlns:p14="http://schemas.microsoft.com/office/powerpoint/2010/main" val="2838575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3227</TotalTime>
  <Words>2126</Words>
  <Application>Microsoft Office PowerPoint</Application>
  <PresentationFormat>ワイド画面</PresentationFormat>
  <Paragraphs>287</Paragraphs>
  <Slides>49</Slides>
  <Notes>31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49</vt:i4>
      </vt:variant>
    </vt:vector>
  </HeadingPairs>
  <TitlesOfParts>
    <vt:vector size="57" baseType="lpstr">
      <vt:lpstr>HGPｺﾞｼｯｸE</vt:lpstr>
      <vt:lpstr>HGP創英ﾌﾟﾚｾﾞﾝｽEB</vt:lpstr>
      <vt:lpstr>HGP創英角ｺﾞｼｯｸUB</vt:lpstr>
      <vt:lpstr>游ゴシック</vt:lpstr>
      <vt:lpstr>游ゴシック Light</vt:lpstr>
      <vt:lpstr>Arial</vt:lpstr>
      <vt:lpstr>Arial Black</vt:lpstr>
      <vt:lpstr>Office テーマ</vt:lpstr>
      <vt:lpstr>PowerPoint プレゼンテーション</vt:lpstr>
      <vt:lpstr>Ice Breaking Session</vt:lpstr>
      <vt:lpstr>PowerPoint プレゼンテーション</vt:lpstr>
      <vt:lpstr>What is Innovation ?</vt:lpstr>
      <vt:lpstr>What is Innovation ?</vt:lpstr>
      <vt:lpstr>どのようにして革新を実現できるのでしょうか。</vt:lpstr>
      <vt:lpstr>PowerPoint プレゼンテーション</vt:lpstr>
      <vt:lpstr>どうすればそれを達成できるでしょうか?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Niraj, Desai/Ｎｉｒａｊ Ｄｅｓａｉ</dc:creator>
  <cp:lastModifiedBy>Niraj, Desai/Ｎｉｒａｊ Ｄｅｓａｉ</cp:lastModifiedBy>
  <cp:revision>47</cp:revision>
  <dcterms:created xsi:type="dcterms:W3CDTF">2019-11-25T04:14:14Z</dcterms:created>
  <dcterms:modified xsi:type="dcterms:W3CDTF">2019-11-29T06:26:18Z</dcterms:modified>
</cp:coreProperties>
</file>